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4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CD23D47-55C7-4F8D-B743-EE3E6230D03E}" type="datetimeFigureOut">
              <a:rPr lang="ru-RU" smtClean="0"/>
              <a:t>28.03.2019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3047639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CD23D47-55C7-4F8D-B743-EE3E6230D03E}" type="datetimeFigureOut">
              <a:rPr lang="ru-RU" smtClean="0"/>
              <a:t>28.03.2019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992001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CD23D47-55C7-4F8D-B743-EE3E6230D03E}" type="datetimeFigureOut">
              <a:rPr lang="ru-RU" smtClean="0"/>
              <a:t>28.03.2019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1886078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CD23D47-55C7-4F8D-B743-EE3E6230D03E}" type="datetimeFigureOut">
              <a:rPr lang="ru-RU" smtClean="0"/>
              <a:t>28.03.2019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165511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CD23D47-55C7-4F8D-B743-EE3E6230D03E}" type="datetimeFigureOut">
              <a:rPr lang="ru-RU" smtClean="0"/>
              <a:t>28.03.2019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2096165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CD23D47-55C7-4F8D-B743-EE3E6230D03E}" type="datetimeFigureOut">
              <a:rPr lang="ru-RU" smtClean="0"/>
              <a:t>28.03.2019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4198596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D23D47-55C7-4F8D-B743-EE3E6230D03E}" type="datetimeFigureOut">
              <a:rPr lang="ru-RU" smtClean="0"/>
              <a:t>28.03.2019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2492062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CD23D47-55C7-4F8D-B743-EE3E6230D03E}" type="datetimeFigureOut">
              <a:rPr lang="ru-RU" smtClean="0"/>
              <a:t>28.03.2019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1173641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CD23D47-55C7-4F8D-B743-EE3E6230D03E}" type="datetimeFigureOut">
              <a:rPr lang="ru-RU" smtClean="0"/>
              <a:t>28.03.2019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1224876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CD23D47-55C7-4F8D-B743-EE3E6230D03E}" type="datetimeFigureOut">
              <a:rPr lang="ru-RU" smtClean="0"/>
              <a:t>28.03.2019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4001275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CD23D47-55C7-4F8D-B743-EE3E6230D03E}" type="datetimeFigureOut">
              <a:rPr lang="ru-RU" smtClean="0"/>
              <a:t>28.03.2019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C2BF0E-9B9F-4610-A066-C617113018CF}"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81923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CD23D47-55C7-4F8D-B743-EE3E6230D03E}" type="datetimeFigureOut">
              <a:rPr lang="ru-RU" smtClean="0"/>
              <a:t>28.03.2019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1100553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CD23D47-55C7-4F8D-B743-EE3E6230D03E}" type="datetimeFigureOut">
              <a:rPr lang="ru-RU" smtClean="0"/>
              <a:t>28.03.2019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C2BF0E-9B9F-4610-A066-C617113018CF}"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92272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CD23D47-55C7-4F8D-B743-EE3E6230D03E}" type="datetimeFigureOut">
              <a:rPr lang="ru-RU" smtClean="0"/>
              <a:t>28.03.2019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1677930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CD23D47-55C7-4F8D-B743-EE3E6230D03E}" type="datetimeFigureOut">
              <a:rPr lang="ru-RU" smtClean="0"/>
              <a:t>28.03.2019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12150415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CD23D47-55C7-4F8D-B743-EE3E6230D03E}" type="datetimeFigureOut">
              <a:rPr lang="ru-RU" smtClean="0"/>
              <a:t>28.03.2019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8C2BF0E-9B9F-4610-A066-C617113018CF}" type="slidenum">
              <a:rPr lang="ru-RU" smtClean="0"/>
              <a:t>‹#›</a:t>
            </a:fld>
            <a:endParaRPr lang="ru-RU"/>
          </a:p>
        </p:txBody>
      </p:sp>
    </p:spTree>
    <p:extLst>
      <p:ext uri="{BB962C8B-B14F-4D97-AF65-F5344CB8AC3E}">
        <p14:creationId xmlns:p14="http://schemas.microsoft.com/office/powerpoint/2010/main" val="1640824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D23D47-55C7-4F8D-B743-EE3E6230D03E}" type="datetimeFigureOut">
              <a:rPr lang="ru-RU" smtClean="0"/>
              <a:t>28.03.2019</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8C2BF0E-9B9F-4610-A066-C617113018CF}" type="slidenum">
              <a:rPr lang="ru-RU" smtClean="0"/>
              <a:t>‹#›</a:t>
            </a:fld>
            <a:endParaRPr lang="ru-RU"/>
          </a:p>
        </p:txBody>
      </p:sp>
    </p:spTree>
    <p:extLst>
      <p:ext uri="{BB962C8B-B14F-4D97-AF65-F5344CB8AC3E}">
        <p14:creationId xmlns:p14="http://schemas.microsoft.com/office/powerpoint/2010/main" val="168838826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68412" y="1514848"/>
            <a:ext cx="9749480" cy="2945942"/>
          </a:xfrm>
        </p:spPr>
        <p:txBody>
          <a:bodyPr>
            <a:normAutofit fontScale="90000"/>
          </a:bodyPr>
          <a:lstStyle/>
          <a:p>
            <a:r>
              <a:rPr lang="ru-RU" sz="4000" b="1" dirty="0">
                <a:solidFill>
                  <a:srgbClr val="0070C0"/>
                </a:solidFill>
              </a:rPr>
              <a:t>Лекция </a:t>
            </a:r>
            <a:br>
              <a:rPr lang="ru-RU" sz="4000" b="1" dirty="0">
                <a:solidFill>
                  <a:srgbClr val="0070C0"/>
                </a:solidFill>
              </a:rPr>
            </a:br>
            <a:r>
              <a:rPr lang="kk-KZ" sz="4000" b="1" dirty="0" smtClean="0">
                <a:solidFill>
                  <a:srgbClr val="0070C0"/>
                </a:solidFill>
              </a:rPr>
              <a:t>Кен сілемдерін даярлау тәсілдері</a:t>
            </a:r>
            <a:r>
              <a:rPr lang="ru-RU" sz="4000" b="1" dirty="0" smtClean="0">
                <a:solidFill>
                  <a:srgbClr val="0070C0"/>
                </a:solidFill>
              </a:rPr>
              <a:t>. </a:t>
            </a:r>
            <a:br>
              <a:rPr lang="ru-RU" sz="4000" b="1" dirty="0" smtClean="0">
                <a:solidFill>
                  <a:srgbClr val="0070C0"/>
                </a:solidFill>
              </a:rPr>
            </a:br>
            <a:r>
              <a:rPr lang="ru-RU" sz="4000" b="1" dirty="0" err="1" smtClean="0">
                <a:solidFill>
                  <a:srgbClr val="0070C0"/>
                </a:solidFill>
              </a:rPr>
              <a:t>Даярлау</a:t>
            </a:r>
            <a:r>
              <a:rPr lang="ru-RU" sz="4000" b="1" dirty="0" smtClean="0">
                <a:solidFill>
                  <a:srgbClr val="0070C0"/>
                </a:solidFill>
              </a:rPr>
              <a:t> </a:t>
            </a:r>
            <a:r>
              <a:rPr lang="ru-RU" sz="4000" b="1" dirty="0" err="1" smtClean="0">
                <a:solidFill>
                  <a:srgbClr val="0070C0"/>
                </a:solidFill>
              </a:rPr>
              <a:t>қазбаларының</a:t>
            </a:r>
            <a:r>
              <a:rPr lang="ru-RU" sz="4000" b="1" dirty="0" smtClean="0">
                <a:solidFill>
                  <a:srgbClr val="0070C0"/>
                </a:solidFill>
              </a:rPr>
              <a:t> </a:t>
            </a:r>
            <a:r>
              <a:rPr lang="ru-RU" sz="4000" b="1" dirty="0" err="1" smtClean="0">
                <a:solidFill>
                  <a:srgbClr val="0070C0"/>
                </a:solidFill>
              </a:rPr>
              <a:t>классификациясы</a:t>
            </a:r>
            <a:r>
              <a:rPr lang="ru-RU" sz="4000" b="1" dirty="0" smtClean="0">
                <a:solidFill>
                  <a:srgbClr val="0070C0"/>
                </a:solidFill>
              </a:rPr>
              <a:t>. </a:t>
            </a:r>
            <a:r>
              <a:rPr lang="ru-RU" sz="4000" b="1" dirty="0">
                <a:solidFill>
                  <a:srgbClr val="0070C0"/>
                </a:solidFill>
              </a:rPr>
              <a:t/>
            </a:r>
            <a:br>
              <a:rPr lang="ru-RU" sz="4000" b="1" dirty="0">
                <a:solidFill>
                  <a:srgbClr val="0070C0"/>
                </a:solidFill>
              </a:rPr>
            </a:br>
            <a:endParaRPr lang="ru-RU" sz="4000" b="1" dirty="0">
              <a:solidFill>
                <a:srgbClr val="0070C0"/>
              </a:solidFill>
            </a:endParaRPr>
          </a:p>
        </p:txBody>
      </p:sp>
    </p:spTree>
    <p:extLst>
      <p:ext uri="{BB962C8B-B14F-4D97-AF65-F5344CB8AC3E}">
        <p14:creationId xmlns:p14="http://schemas.microsoft.com/office/powerpoint/2010/main" val="17521664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7000" y="667265"/>
            <a:ext cx="10883900" cy="5412259"/>
          </a:xfrm>
        </p:spPr>
        <p:txBody>
          <a:bodyPr>
            <a:normAutofit/>
          </a:bodyPr>
          <a:lstStyle/>
          <a:p>
            <a:pPr marL="0" indent="0">
              <a:buNone/>
            </a:pPr>
            <a:r>
              <a:rPr lang="ru-RU" sz="2400" dirty="0" smtClean="0">
                <a:solidFill>
                  <a:srgbClr val="FF0000"/>
                </a:solidFill>
              </a:rPr>
              <a:t>Шахта </a:t>
            </a:r>
            <a:r>
              <a:rPr lang="ru-RU" sz="2400" dirty="0" err="1" smtClean="0">
                <a:solidFill>
                  <a:srgbClr val="FF0000"/>
                </a:solidFill>
              </a:rPr>
              <a:t>алабын</a:t>
            </a:r>
            <a:r>
              <a:rPr lang="ru-RU" sz="2400" dirty="0" smtClean="0">
                <a:solidFill>
                  <a:srgbClr val="FF0000"/>
                </a:solidFill>
              </a:rPr>
              <a:t> </a:t>
            </a:r>
            <a:r>
              <a:rPr lang="ru-RU" sz="2400" dirty="0" err="1" smtClean="0">
                <a:solidFill>
                  <a:srgbClr val="FF0000"/>
                </a:solidFill>
              </a:rPr>
              <a:t>тазарта</a:t>
            </a:r>
            <a:r>
              <a:rPr lang="ru-RU" sz="2400" dirty="0" smtClean="0">
                <a:solidFill>
                  <a:srgbClr val="FF0000"/>
                </a:solidFill>
              </a:rPr>
              <a:t> </a:t>
            </a:r>
            <a:r>
              <a:rPr lang="ru-RU" sz="2400" dirty="0" err="1" smtClean="0">
                <a:solidFill>
                  <a:srgbClr val="FF0000"/>
                </a:solidFill>
              </a:rPr>
              <a:t>өндіруге</a:t>
            </a:r>
            <a:r>
              <a:rPr lang="ru-RU" sz="2400" dirty="0" smtClean="0">
                <a:solidFill>
                  <a:srgbClr val="FF0000"/>
                </a:solidFill>
              </a:rPr>
              <a:t> </a:t>
            </a:r>
            <a:r>
              <a:rPr lang="ru-RU" sz="2400" dirty="0" err="1" smtClean="0">
                <a:solidFill>
                  <a:srgbClr val="FF0000"/>
                </a:solidFill>
              </a:rPr>
              <a:t>даярлау</a:t>
            </a:r>
            <a:r>
              <a:rPr lang="ru-RU" sz="2400" dirty="0" smtClean="0">
                <a:solidFill>
                  <a:srgbClr val="FF0000"/>
                </a:solidFill>
              </a:rPr>
              <a:t> </a:t>
            </a:r>
            <a:r>
              <a:rPr lang="ru-RU" sz="2400" dirty="0" err="1" smtClean="0">
                <a:solidFill>
                  <a:srgbClr val="FF0000"/>
                </a:solidFill>
              </a:rPr>
              <a:t>дегеніміз</a:t>
            </a:r>
            <a:r>
              <a:rPr lang="ru-RU" sz="2400" dirty="0" smtClean="0">
                <a:solidFill>
                  <a:srgbClr val="FF0000"/>
                </a:solidFill>
              </a:rPr>
              <a:t> </a:t>
            </a:r>
            <a:r>
              <a:rPr lang="ru-RU" sz="2400" dirty="0" err="1" smtClean="0"/>
              <a:t>негізгі</a:t>
            </a:r>
            <a:r>
              <a:rPr lang="ru-RU" sz="2400" dirty="0" smtClean="0"/>
              <a:t> </a:t>
            </a:r>
            <a:r>
              <a:rPr lang="ru-RU" sz="2400" dirty="0" err="1" smtClean="0"/>
              <a:t>горизонттың</a:t>
            </a:r>
            <a:r>
              <a:rPr lang="ru-RU" sz="2400" dirty="0" smtClean="0"/>
              <a:t> </a:t>
            </a:r>
            <a:r>
              <a:rPr lang="ru-RU" sz="2400" dirty="0" err="1" smtClean="0"/>
              <a:t>қазбалары</a:t>
            </a:r>
            <a:r>
              <a:rPr lang="ru-RU" sz="2400" dirty="0" smtClean="0"/>
              <a:t> – </a:t>
            </a:r>
            <a:r>
              <a:rPr lang="ru-RU" sz="2400" dirty="0" err="1" smtClean="0"/>
              <a:t>тасымалдау</a:t>
            </a:r>
            <a:r>
              <a:rPr lang="ru-RU" sz="2400" dirty="0" smtClean="0"/>
              <a:t> </a:t>
            </a:r>
            <a:r>
              <a:rPr lang="ru-RU" sz="2400" dirty="0" err="1" smtClean="0"/>
              <a:t>штректері</a:t>
            </a:r>
            <a:r>
              <a:rPr lang="ru-RU" sz="2400" dirty="0" smtClean="0"/>
              <a:t> мен </a:t>
            </a:r>
            <a:r>
              <a:rPr lang="ru-RU" sz="2400" dirty="0" err="1" smtClean="0"/>
              <a:t>орттарды</a:t>
            </a:r>
            <a:r>
              <a:rPr lang="ru-RU" sz="2400" dirty="0" smtClean="0"/>
              <a:t> </a:t>
            </a:r>
            <a:r>
              <a:rPr lang="ru-RU" sz="2400" dirty="0" err="1" smtClean="0"/>
              <a:t>жүргізіп</a:t>
            </a:r>
            <a:r>
              <a:rPr lang="ru-RU" sz="2400" dirty="0" smtClean="0"/>
              <a:t> шахта </a:t>
            </a:r>
            <a:r>
              <a:rPr lang="ru-RU" sz="2400" dirty="0" err="1" smtClean="0"/>
              <a:t>алабын</a:t>
            </a:r>
            <a:r>
              <a:rPr lang="ru-RU" sz="2400" dirty="0" smtClean="0"/>
              <a:t> </a:t>
            </a:r>
            <a:r>
              <a:rPr lang="ru-RU" sz="2400" dirty="0" err="1" smtClean="0"/>
              <a:t>этаждарға</a:t>
            </a:r>
            <a:r>
              <a:rPr lang="ru-RU" sz="2400" dirty="0" smtClean="0"/>
              <a:t> </a:t>
            </a:r>
            <a:r>
              <a:rPr lang="ru-RU" sz="2400" dirty="0" err="1" smtClean="0"/>
              <a:t>бөлу</a:t>
            </a:r>
            <a:r>
              <a:rPr lang="ru-RU" sz="2400" dirty="0" smtClean="0"/>
              <a:t>, </a:t>
            </a:r>
            <a:r>
              <a:rPr lang="ru-RU" sz="2400" dirty="0" err="1" smtClean="0"/>
              <a:t>және</a:t>
            </a:r>
            <a:r>
              <a:rPr lang="ru-RU" sz="2400" dirty="0" smtClean="0"/>
              <a:t> де </a:t>
            </a:r>
            <a:r>
              <a:rPr lang="ru-RU" sz="2400" dirty="0" err="1" smtClean="0"/>
              <a:t>этажды</a:t>
            </a:r>
            <a:r>
              <a:rPr lang="ru-RU" sz="2400" dirty="0" smtClean="0"/>
              <a:t> </a:t>
            </a:r>
            <a:r>
              <a:rPr lang="ru-RU" sz="2400" dirty="0" err="1" smtClean="0"/>
              <a:t>тазарту</a:t>
            </a:r>
            <a:r>
              <a:rPr lang="ru-RU" sz="2400" dirty="0" smtClean="0"/>
              <a:t> </a:t>
            </a:r>
            <a:r>
              <a:rPr lang="ru-RU" sz="2400" dirty="0" err="1" smtClean="0"/>
              <a:t>участкелеріне</a:t>
            </a:r>
            <a:r>
              <a:rPr lang="ru-RU" sz="2400" dirty="0" smtClean="0"/>
              <a:t> </a:t>
            </a:r>
            <a:r>
              <a:rPr lang="ru-RU" sz="2400" dirty="0" err="1" smtClean="0"/>
              <a:t>бөлу</a:t>
            </a:r>
            <a:r>
              <a:rPr lang="ru-RU" sz="2400" dirty="0" smtClean="0"/>
              <a:t> – </a:t>
            </a:r>
            <a:r>
              <a:rPr lang="ru-RU" sz="2400" dirty="0" err="1" smtClean="0"/>
              <a:t>блоктарды</a:t>
            </a:r>
            <a:r>
              <a:rPr lang="ru-RU" sz="2400" dirty="0" smtClean="0"/>
              <a:t> </a:t>
            </a:r>
            <a:r>
              <a:rPr lang="ru-RU" sz="2400" dirty="0" err="1" smtClean="0"/>
              <a:t>өрлеме</a:t>
            </a:r>
            <a:r>
              <a:rPr lang="ru-RU" sz="2400" dirty="0" smtClean="0"/>
              <a:t> </a:t>
            </a:r>
            <a:r>
              <a:rPr lang="ru-RU" sz="2400" dirty="0" err="1" smtClean="0"/>
              <a:t>қазбаларын</a:t>
            </a:r>
            <a:r>
              <a:rPr lang="ru-RU" sz="2400" dirty="0" smtClean="0"/>
              <a:t> </a:t>
            </a:r>
            <a:r>
              <a:rPr lang="ru-RU" sz="2400" dirty="0" err="1" smtClean="0"/>
              <a:t>жүргізу</a:t>
            </a:r>
            <a:r>
              <a:rPr lang="ru-RU" sz="2400" dirty="0" smtClean="0"/>
              <a:t> </a:t>
            </a:r>
            <a:r>
              <a:rPr lang="ru-RU" sz="2400" dirty="0" err="1" smtClean="0"/>
              <a:t>арқылы</a:t>
            </a:r>
            <a:r>
              <a:rPr lang="ru-RU" sz="2400" dirty="0" smtClean="0"/>
              <a:t>.</a:t>
            </a:r>
            <a:endParaRPr lang="ru-RU" sz="2400" dirty="0"/>
          </a:p>
          <a:p>
            <a:pPr marL="0" indent="0">
              <a:buNone/>
            </a:pPr>
            <a:r>
              <a:rPr lang="ru-RU" sz="2400" dirty="0" err="1" smtClean="0">
                <a:solidFill>
                  <a:srgbClr val="FF0000"/>
                </a:solidFill>
              </a:rPr>
              <a:t>Даярлау</a:t>
            </a:r>
            <a:r>
              <a:rPr lang="ru-RU" sz="2400" dirty="0" smtClean="0">
                <a:solidFill>
                  <a:srgbClr val="FF0000"/>
                </a:solidFill>
              </a:rPr>
              <a:t> </a:t>
            </a:r>
            <a:r>
              <a:rPr lang="ru-RU" sz="2400" dirty="0" err="1" smtClean="0">
                <a:solidFill>
                  <a:srgbClr val="FF0000"/>
                </a:solidFill>
              </a:rPr>
              <a:t>қазбалары</a:t>
            </a:r>
            <a:r>
              <a:rPr lang="ru-RU" sz="2400" dirty="0" smtClean="0">
                <a:solidFill>
                  <a:srgbClr val="FF0000"/>
                </a:solidFill>
              </a:rPr>
              <a:t> </a:t>
            </a:r>
            <a:r>
              <a:rPr lang="ru-RU" sz="2400" dirty="0" err="1" smtClean="0"/>
              <a:t>адамдар</a:t>
            </a:r>
            <a:r>
              <a:rPr lang="ru-RU" sz="2400" dirty="0" smtClean="0"/>
              <a:t> </a:t>
            </a:r>
            <a:r>
              <a:rPr lang="ru-RU" sz="2400" dirty="0" err="1" smtClean="0"/>
              <a:t>жүріп</a:t>
            </a:r>
            <a:r>
              <a:rPr lang="ru-RU" sz="2400" dirty="0" smtClean="0"/>
              <a:t> </a:t>
            </a:r>
            <a:r>
              <a:rPr lang="ru-RU" sz="2400" dirty="0" err="1" smtClean="0"/>
              <a:t>қозғалу</a:t>
            </a:r>
            <a:r>
              <a:rPr lang="ru-RU" sz="2400" dirty="0" smtClean="0"/>
              <a:t>, </a:t>
            </a:r>
            <a:r>
              <a:rPr lang="ru-RU" sz="2400" dirty="0" err="1" smtClean="0"/>
              <a:t>кен</a:t>
            </a:r>
            <a:r>
              <a:rPr lang="ru-RU" sz="2400" dirty="0" smtClean="0"/>
              <a:t> </a:t>
            </a:r>
            <a:r>
              <a:rPr lang="ru-RU" sz="2400" dirty="0" err="1" smtClean="0"/>
              <a:t>массасын</a:t>
            </a:r>
            <a:r>
              <a:rPr lang="ru-RU" sz="2400" dirty="0" smtClean="0"/>
              <a:t> </a:t>
            </a:r>
            <a:r>
              <a:rPr lang="ru-RU" sz="2400" dirty="0" err="1" smtClean="0"/>
              <a:t>тасымалдау</a:t>
            </a:r>
            <a:r>
              <a:rPr lang="ru-RU" sz="2400" dirty="0" smtClean="0"/>
              <a:t>, </a:t>
            </a:r>
            <a:r>
              <a:rPr lang="ru-RU" sz="2400" dirty="0" err="1" smtClean="0"/>
              <a:t>жабдықтар</a:t>
            </a:r>
            <a:r>
              <a:rPr lang="ru-RU" sz="2400" dirty="0" smtClean="0"/>
              <a:t> мен </a:t>
            </a:r>
            <a:r>
              <a:rPr lang="ru-RU" sz="2400" dirty="0" err="1" smtClean="0"/>
              <a:t>материалдарды</a:t>
            </a:r>
            <a:r>
              <a:rPr lang="ru-RU" sz="2400" dirty="0" smtClean="0"/>
              <a:t> </a:t>
            </a:r>
            <a:r>
              <a:rPr lang="ru-RU" sz="2400" dirty="0" err="1" smtClean="0"/>
              <a:t>жеткізу</a:t>
            </a:r>
            <a:r>
              <a:rPr lang="ru-RU" sz="2400" dirty="0" smtClean="0"/>
              <a:t>, </a:t>
            </a:r>
            <a:r>
              <a:rPr lang="ru-RU" sz="2400" dirty="0" err="1" smtClean="0"/>
              <a:t>желдету</a:t>
            </a:r>
            <a:r>
              <a:rPr lang="ru-RU" sz="2400" dirty="0" smtClean="0"/>
              <a:t> </a:t>
            </a:r>
            <a:r>
              <a:rPr lang="ru-RU" sz="2400" dirty="0" err="1" smtClean="0"/>
              <a:t>және</a:t>
            </a:r>
            <a:r>
              <a:rPr lang="ru-RU" sz="2400" dirty="0" smtClean="0"/>
              <a:t> </a:t>
            </a:r>
            <a:r>
              <a:rPr lang="ru-RU" sz="2400" dirty="0" err="1" smtClean="0"/>
              <a:t>т.б</a:t>
            </a:r>
            <a:r>
              <a:rPr lang="ru-RU" sz="2400" dirty="0" smtClean="0"/>
              <a:t>. </a:t>
            </a:r>
            <a:r>
              <a:rPr lang="ru-RU" sz="2400" dirty="0" err="1" smtClean="0"/>
              <a:t>үшін</a:t>
            </a:r>
            <a:r>
              <a:rPr lang="ru-RU" sz="2400" dirty="0" smtClean="0"/>
              <a:t> </a:t>
            </a:r>
            <a:r>
              <a:rPr lang="ru-RU" sz="2400" dirty="0" err="1" smtClean="0"/>
              <a:t>қызмет</a:t>
            </a:r>
            <a:r>
              <a:rPr lang="ru-RU" sz="2400" dirty="0" smtClean="0"/>
              <a:t>  </a:t>
            </a:r>
            <a:r>
              <a:rPr lang="ru-RU" sz="2400" dirty="0" err="1" smtClean="0"/>
              <a:t>етеді</a:t>
            </a:r>
            <a:r>
              <a:rPr lang="ru-RU" sz="2400" dirty="0" smtClean="0"/>
              <a:t>..</a:t>
            </a:r>
          </a:p>
          <a:p>
            <a:pPr marL="0" indent="0">
              <a:buNone/>
            </a:pPr>
            <a:r>
              <a:rPr lang="ru-RU" sz="2400" dirty="0" err="1" smtClean="0">
                <a:solidFill>
                  <a:srgbClr val="FF0000"/>
                </a:solidFill>
              </a:rPr>
              <a:t>Даярлау</a:t>
            </a:r>
            <a:r>
              <a:rPr lang="ru-RU" sz="2400" dirty="0" smtClean="0">
                <a:solidFill>
                  <a:srgbClr val="FF0000"/>
                </a:solidFill>
              </a:rPr>
              <a:t> </a:t>
            </a:r>
            <a:r>
              <a:rPr lang="ru-RU" sz="2400" dirty="0" err="1" smtClean="0">
                <a:solidFill>
                  <a:srgbClr val="FF0000"/>
                </a:solidFill>
              </a:rPr>
              <a:t>қазбалары</a:t>
            </a:r>
            <a:r>
              <a:rPr lang="ru-RU" sz="2400" dirty="0" smtClean="0">
                <a:solidFill>
                  <a:srgbClr val="FF0000"/>
                </a:solidFill>
              </a:rPr>
              <a:t> </a:t>
            </a:r>
            <a:r>
              <a:rPr lang="ru-RU" sz="2400" dirty="0" err="1" smtClean="0"/>
              <a:t>тазарту</a:t>
            </a:r>
            <a:r>
              <a:rPr lang="ru-RU" sz="2400" dirty="0" smtClean="0"/>
              <a:t> </a:t>
            </a:r>
            <a:r>
              <a:rPr lang="ru-RU" sz="2400" dirty="0" err="1" smtClean="0"/>
              <a:t>шебі</a:t>
            </a:r>
            <a:r>
              <a:rPr lang="ru-RU" sz="2400" dirty="0" smtClean="0"/>
              <a:t> </a:t>
            </a:r>
            <a:r>
              <a:rPr lang="ru-RU" sz="2400" dirty="0" err="1" smtClean="0"/>
              <a:t>жылжыған</a:t>
            </a:r>
            <a:r>
              <a:rPr lang="ru-RU" sz="2400" dirty="0" smtClean="0"/>
              <a:t> </a:t>
            </a:r>
            <a:r>
              <a:rPr lang="ru-RU" sz="2400" dirty="0" err="1" smtClean="0"/>
              <a:t>сайын</a:t>
            </a:r>
            <a:r>
              <a:rPr lang="ru-RU" sz="2400" dirty="0" smtClean="0"/>
              <a:t> </a:t>
            </a:r>
            <a:r>
              <a:rPr lang="ru-RU" sz="2400" dirty="0" err="1" smtClean="0"/>
              <a:t>жүйелі</a:t>
            </a:r>
            <a:r>
              <a:rPr lang="ru-RU" sz="2400" dirty="0" smtClean="0"/>
              <a:t> </a:t>
            </a:r>
            <a:r>
              <a:rPr lang="ru-RU" sz="2400" dirty="0" err="1" smtClean="0"/>
              <a:t>түрде</a:t>
            </a:r>
            <a:r>
              <a:rPr lang="ru-RU" sz="2400" dirty="0" smtClean="0"/>
              <a:t> </a:t>
            </a:r>
            <a:r>
              <a:rPr lang="ru-RU" sz="2400" dirty="0" err="1" smtClean="0"/>
              <a:t>және</a:t>
            </a:r>
            <a:r>
              <a:rPr lang="ru-RU" sz="2400" dirty="0" smtClean="0"/>
              <a:t> </a:t>
            </a:r>
            <a:r>
              <a:rPr lang="ru-RU" sz="2400" dirty="0" err="1" smtClean="0"/>
              <a:t>үздіксіз</a:t>
            </a:r>
            <a:r>
              <a:rPr lang="ru-RU" sz="2400" dirty="0" smtClean="0"/>
              <a:t> </a:t>
            </a:r>
            <a:r>
              <a:rPr lang="ru-RU" sz="2400" dirty="0" err="1" smtClean="0"/>
              <a:t>қайта</a:t>
            </a:r>
            <a:r>
              <a:rPr lang="ru-RU" sz="2400" dirty="0" smtClean="0"/>
              <a:t> </a:t>
            </a:r>
            <a:r>
              <a:rPr lang="ru-RU" sz="2400" dirty="0" err="1" smtClean="0"/>
              <a:t>жүргізіліп</a:t>
            </a:r>
            <a:r>
              <a:rPr lang="ru-RU" sz="2400" dirty="0" smtClean="0"/>
              <a:t> </a:t>
            </a:r>
            <a:r>
              <a:rPr lang="ru-RU" sz="2400" dirty="0" err="1" smtClean="0"/>
              <a:t>отырады</a:t>
            </a:r>
            <a:r>
              <a:rPr lang="ru-RU" sz="2400" dirty="0" smtClean="0"/>
              <a:t>. </a:t>
            </a:r>
          </a:p>
          <a:p>
            <a:pPr marL="0" indent="0">
              <a:buNone/>
            </a:pPr>
            <a:r>
              <a:rPr lang="ru-RU" sz="2400" dirty="0" err="1" smtClean="0"/>
              <a:t>Даярлау</a:t>
            </a:r>
            <a:r>
              <a:rPr lang="ru-RU" sz="2400" dirty="0" smtClean="0"/>
              <a:t> </a:t>
            </a:r>
            <a:r>
              <a:rPr lang="ru-RU" sz="2400" dirty="0" err="1" smtClean="0"/>
              <a:t>қазбаларына</a:t>
            </a:r>
            <a:r>
              <a:rPr lang="ru-RU" sz="2400" dirty="0" smtClean="0"/>
              <a:t> </a:t>
            </a:r>
            <a:r>
              <a:rPr lang="ru-RU" sz="2400" dirty="0" err="1" smtClean="0"/>
              <a:t>жатады</a:t>
            </a:r>
            <a:r>
              <a:rPr lang="ru-RU" sz="2400" dirty="0" smtClean="0"/>
              <a:t>: </a:t>
            </a:r>
            <a:r>
              <a:rPr lang="ru-RU" sz="2400" dirty="0" err="1" smtClean="0"/>
              <a:t>негізгі</a:t>
            </a:r>
            <a:r>
              <a:rPr lang="ru-RU" sz="2400" dirty="0" smtClean="0"/>
              <a:t> </a:t>
            </a:r>
            <a:r>
              <a:rPr lang="ru-RU" sz="2400" dirty="0" err="1" smtClean="0"/>
              <a:t>горизонттағы</a:t>
            </a:r>
            <a:r>
              <a:rPr lang="ru-RU" sz="2400" dirty="0" smtClean="0"/>
              <a:t> </a:t>
            </a:r>
            <a:r>
              <a:rPr lang="ru-RU" sz="2400" dirty="0" err="1" smtClean="0"/>
              <a:t>тасымалдау</a:t>
            </a:r>
            <a:r>
              <a:rPr lang="ru-RU" sz="2400" dirty="0" smtClean="0"/>
              <a:t> </a:t>
            </a:r>
            <a:r>
              <a:rPr lang="ru-RU" sz="2400" dirty="0" err="1" smtClean="0"/>
              <a:t>штректері</a:t>
            </a:r>
            <a:r>
              <a:rPr lang="ru-RU" sz="2400" dirty="0" smtClean="0"/>
              <a:t> мен </a:t>
            </a:r>
            <a:r>
              <a:rPr lang="ru-RU" sz="2400" dirty="0" err="1" smtClean="0"/>
              <a:t>орттары</a:t>
            </a:r>
            <a:r>
              <a:rPr lang="ru-RU" sz="2400" dirty="0" smtClean="0"/>
              <a:t>; </a:t>
            </a:r>
            <a:r>
              <a:rPr lang="ru-RU" sz="2400" dirty="0" err="1" smtClean="0"/>
              <a:t>жеткізу</a:t>
            </a:r>
            <a:r>
              <a:rPr lang="ru-RU" sz="2400" dirty="0" smtClean="0"/>
              <a:t> (</a:t>
            </a:r>
            <a:r>
              <a:rPr lang="ru-RU" sz="2400" dirty="0" err="1" smtClean="0"/>
              <a:t>скреперлеу</a:t>
            </a:r>
            <a:r>
              <a:rPr lang="ru-RU" sz="2400" dirty="0" smtClean="0"/>
              <a:t>, </a:t>
            </a:r>
            <a:r>
              <a:rPr lang="ru-RU" sz="2400" dirty="0" err="1" smtClean="0"/>
              <a:t>елеу</a:t>
            </a:r>
            <a:r>
              <a:rPr lang="ru-RU" sz="2400" dirty="0" smtClean="0"/>
              <a:t>) </a:t>
            </a:r>
            <a:r>
              <a:rPr lang="ru-RU" sz="2400" dirty="0" err="1" smtClean="0"/>
              <a:t>горизонттарындағы</a:t>
            </a:r>
            <a:r>
              <a:rPr lang="ru-RU" sz="2400" dirty="0" smtClean="0"/>
              <a:t> </a:t>
            </a:r>
            <a:r>
              <a:rPr lang="ru-RU" sz="2400" dirty="0" err="1" smtClean="0"/>
              <a:t>штректер</a:t>
            </a:r>
            <a:r>
              <a:rPr lang="ru-RU" sz="2400" dirty="0" smtClean="0"/>
              <a:t> мен </a:t>
            </a:r>
            <a:r>
              <a:rPr lang="ru-RU" sz="2400" dirty="0" err="1" smtClean="0"/>
              <a:t>орттар</a:t>
            </a:r>
            <a:r>
              <a:rPr lang="ru-RU" sz="2400" dirty="0" smtClean="0"/>
              <a:t>. </a:t>
            </a:r>
            <a:endParaRPr lang="ru-RU" sz="2400" dirty="0"/>
          </a:p>
          <a:p>
            <a:pPr marL="0" indent="0">
              <a:buNone/>
            </a:pPr>
            <a:endParaRPr lang="ru-RU" dirty="0"/>
          </a:p>
          <a:p>
            <a:endParaRPr lang="ru-RU" dirty="0"/>
          </a:p>
        </p:txBody>
      </p:sp>
    </p:spTree>
    <p:extLst>
      <p:ext uri="{BB962C8B-B14F-4D97-AF65-F5344CB8AC3E}">
        <p14:creationId xmlns:p14="http://schemas.microsoft.com/office/powerpoint/2010/main" val="3723213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1"/>
            <a:ext cx="2298145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3" name="Прямоугольник 2"/>
          <p:cNvSpPr/>
          <p:nvPr/>
        </p:nvSpPr>
        <p:spPr>
          <a:xfrm>
            <a:off x="558800" y="711200"/>
            <a:ext cx="8585200" cy="369332"/>
          </a:xfrm>
          <a:prstGeom prst="rect">
            <a:avLst/>
          </a:prstGeom>
        </p:spPr>
        <p:txBody>
          <a:bodyPr wrap="square">
            <a:spAutoFit/>
          </a:bodyPr>
          <a:lstStyle/>
          <a:p>
            <a:pPr algn="just"/>
            <a:r>
              <a:rPr lang="ru-RU" dirty="0" smtClean="0"/>
              <a:t>         </a:t>
            </a:r>
            <a:endParaRPr lang="ru-RU" dirty="0"/>
          </a:p>
        </p:txBody>
      </p:sp>
      <p:sp>
        <p:nvSpPr>
          <p:cNvPr id="2" name="Прямоугольник 1"/>
          <p:cNvSpPr/>
          <p:nvPr/>
        </p:nvSpPr>
        <p:spPr>
          <a:xfrm>
            <a:off x="558800" y="547133"/>
            <a:ext cx="9563100" cy="6247864"/>
          </a:xfrm>
          <a:prstGeom prst="rect">
            <a:avLst/>
          </a:prstGeom>
        </p:spPr>
        <p:txBody>
          <a:bodyPr wrap="square">
            <a:spAutoFit/>
          </a:bodyPr>
          <a:lstStyle/>
          <a:p>
            <a:r>
              <a:rPr lang="ru-RU" sz="2000" dirty="0">
                <a:solidFill>
                  <a:srgbClr val="FF0000"/>
                </a:solidFill>
              </a:rPr>
              <a:t>Горизонт </a:t>
            </a:r>
            <a:r>
              <a:rPr lang="ru-RU" sz="2000" dirty="0" smtClean="0">
                <a:solidFill>
                  <a:srgbClr val="FF0000"/>
                </a:solidFill>
              </a:rPr>
              <a:t>–</a:t>
            </a:r>
            <a:r>
              <a:rPr lang="ru-RU" sz="2000" dirty="0" err="1" smtClean="0"/>
              <a:t>кен</a:t>
            </a:r>
            <a:r>
              <a:rPr lang="ru-RU" sz="2000" dirty="0" smtClean="0"/>
              <a:t> </a:t>
            </a:r>
            <a:r>
              <a:rPr lang="ru-RU" sz="2000" dirty="0" err="1" smtClean="0"/>
              <a:t>қазу</a:t>
            </a:r>
            <a:r>
              <a:rPr lang="ru-RU" sz="2000" dirty="0" smtClean="0"/>
              <a:t> </a:t>
            </a:r>
            <a:r>
              <a:rPr lang="ru-RU" sz="2000" dirty="0" err="1" smtClean="0"/>
              <a:t>процесіне</a:t>
            </a:r>
            <a:r>
              <a:rPr lang="ru-RU" sz="2000" dirty="0" smtClean="0"/>
              <a:t> </a:t>
            </a:r>
            <a:r>
              <a:rPr lang="ru-RU" sz="2000" dirty="0" err="1" smtClean="0"/>
              <a:t>қажет</a:t>
            </a:r>
            <a:r>
              <a:rPr lang="ru-RU" sz="2000" dirty="0" smtClean="0"/>
              <a:t> </a:t>
            </a:r>
            <a:r>
              <a:rPr lang="ru-RU" sz="2000" dirty="0" err="1" smtClean="0"/>
              <a:t>операцияларды</a:t>
            </a:r>
            <a:r>
              <a:rPr lang="ru-RU" sz="2000" dirty="0" smtClean="0"/>
              <a:t> </a:t>
            </a:r>
            <a:r>
              <a:rPr lang="ru-RU" sz="2000" dirty="0" err="1" smtClean="0"/>
              <a:t>іске</a:t>
            </a:r>
            <a:r>
              <a:rPr lang="ru-RU" sz="2000" dirty="0" smtClean="0"/>
              <a:t> </a:t>
            </a:r>
            <a:r>
              <a:rPr lang="ru-RU" sz="2000" dirty="0" err="1" smtClean="0"/>
              <a:t>асыруға</a:t>
            </a:r>
            <a:r>
              <a:rPr lang="ru-RU" sz="2000" dirty="0" smtClean="0"/>
              <a:t> </a:t>
            </a:r>
            <a:r>
              <a:rPr lang="ru-RU" sz="2000" dirty="0" err="1" smtClean="0"/>
              <a:t>арналған</a:t>
            </a:r>
            <a:r>
              <a:rPr lang="ru-RU" sz="2000" dirty="0" smtClean="0"/>
              <a:t> </a:t>
            </a:r>
            <a:r>
              <a:rPr lang="ru-RU" sz="2000" dirty="0" err="1" smtClean="0"/>
              <a:t>және</a:t>
            </a:r>
            <a:r>
              <a:rPr lang="ru-RU" sz="2000" dirty="0" smtClean="0"/>
              <a:t> </a:t>
            </a:r>
            <a:r>
              <a:rPr lang="ru-RU" sz="2000" dirty="0" err="1" smtClean="0"/>
              <a:t>бір</a:t>
            </a:r>
            <a:r>
              <a:rPr lang="ru-RU" sz="2000" dirty="0" smtClean="0"/>
              <a:t> </a:t>
            </a:r>
            <a:r>
              <a:rPr lang="ru-RU" sz="2000" dirty="0" err="1" smtClean="0"/>
              <a:t>горизонтта</a:t>
            </a:r>
            <a:r>
              <a:rPr lang="ru-RU" sz="2000" dirty="0" smtClean="0"/>
              <a:t> </a:t>
            </a:r>
            <a:r>
              <a:rPr lang="ru-RU" sz="2000" dirty="0" err="1" smtClean="0"/>
              <a:t>жүргізілетін</a:t>
            </a:r>
            <a:r>
              <a:rPr lang="ru-RU" sz="2000" dirty="0" smtClean="0"/>
              <a:t> </a:t>
            </a:r>
            <a:r>
              <a:rPr lang="ru-RU" sz="2000" dirty="0" err="1" smtClean="0"/>
              <a:t>қазбалар</a:t>
            </a:r>
            <a:r>
              <a:rPr lang="ru-RU" sz="2000" dirty="0" smtClean="0"/>
              <a:t> </a:t>
            </a:r>
            <a:r>
              <a:rPr lang="ru-RU" sz="2000" dirty="0" err="1" smtClean="0"/>
              <a:t>жиынтығы</a:t>
            </a:r>
            <a:r>
              <a:rPr lang="ru-RU" sz="2000" dirty="0" smtClean="0"/>
              <a:t>.</a:t>
            </a:r>
          </a:p>
          <a:p>
            <a:r>
              <a:rPr lang="ru-RU" sz="2000" dirty="0" err="1" smtClean="0">
                <a:solidFill>
                  <a:srgbClr val="FF0000"/>
                </a:solidFill>
              </a:rPr>
              <a:t>Этаждық</a:t>
            </a:r>
            <a:r>
              <a:rPr lang="ru-RU" sz="2000" dirty="0" smtClean="0">
                <a:solidFill>
                  <a:srgbClr val="FF0000"/>
                </a:solidFill>
              </a:rPr>
              <a:t> </a:t>
            </a:r>
            <a:r>
              <a:rPr lang="ru-RU" sz="2000" dirty="0" err="1" smtClean="0">
                <a:solidFill>
                  <a:srgbClr val="FF0000"/>
                </a:solidFill>
              </a:rPr>
              <a:t>горизонттар</a:t>
            </a:r>
            <a:r>
              <a:rPr lang="ru-RU" sz="2000" dirty="0" smtClean="0"/>
              <a:t> </a:t>
            </a:r>
            <a:r>
              <a:rPr lang="ru-RU" sz="2000" dirty="0" err="1" smtClean="0"/>
              <a:t>міндетіне</a:t>
            </a:r>
            <a:r>
              <a:rPr lang="ru-RU" sz="2000" dirty="0" smtClean="0"/>
              <a:t> </a:t>
            </a:r>
            <a:r>
              <a:rPr lang="ru-RU" sz="2000" dirty="0" err="1" smtClean="0"/>
              <a:t>байланысты</a:t>
            </a:r>
            <a:r>
              <a:rPr lang="ru-RU" sz="2000" dirty="0" smtClean="0"/>
              <a:t> </a:t>
            </a:r>
            <a:r>
              <a:rPr lang="ru-RU" sz="2000" dirty="0" err="1" smtClean="0"/>
              <a:t>негізгі</a:t>
            </a:r>
            <a:r>
              <a:rPr lang="ru-RU" sz="2000" dirty="0" smtClean="0"/>
              <a:t>, </a:t>
            </a:r>
            <a:r>
              <a:rPr lang="ru-RU" sz="2000" dirty="0" err="1" smtClean="0"/>
              <a:t>концентрациондық</a:t>
            </a:r>
            <a:r>
              <a:rPr lang="ru-RU" sz="2000" dirty="0" smtClean="0"/>
              <a:t>, </a:t>
            </a:r>
            <a:r>
              <a:rPr lang="ru-RU" sz="2000" dirty="0" err="1" smtClean="0"/>
              <a:t>аралық</a:t>
            </a:r>
            <a:r>
              <a:rPr lang="ru-RU" sz="2000" dirty="0" smtClean="0"/>
              <a:t>, </a:t>
            </a:r>
            <a:r>
              <a:rPr lang="ru-RU" sz="2000" dirty="0" err="1" smtClean="0"/>
              <a:t>кенкөтеру</a:t>
            </a:r>
            <a:r>
              <a:rPr lang="ru-RU" sz="2000" dirty="0"/>
              <a:t> </a:t>
            </a:r>
            <a:r>
              <a:rPr lang="ru-RU" sz="2000" dirty="0" err="1" smtClean="0"/>
              <a:t>және</a:t>
            </a:r>
            <a:r>
              <a:rPr lang="ru-RU" sz="2000" dirty="0" smtClean="0"/>
              <a:t> </a:t>
            </a:r>
            <a:r>
              <a:rPr lang="ru-RU" sz="2000" dirty="0" err="1" smtClean="0"/>
              <a:t>қосымша</a:t>
            </a:r>
            <a:r>
              <a:rPr lang="ru-RU" sz="2000" dirty="0" smtClean="0"/>
              <a:t> </a:t>
            </a:r>
            <a:r>
              <a:rPr lang="ru-RU" sz="2000" dirty="0" err="1" smtClean="0"/>
              <a:t>болып</a:t>
            </a:r>
            <a:r>
              <a:rPr lang="ru-RU" sz="2000" dirty="0" smtClean="0"/>
              <a:t> </a:t>
            </a:r>
            <a:r>
              <a:rPr lang="ru-RU" sz="2000" dirty="0" err="1" smtClean="0"/>
              <a:t>жіктеледі</a:t>
            </a:r>
            <a:r>
              <a:rPr lang="ru-RU" sz="2000" dirty="0" smtClean="0"/>
              <a:t>.</a:t>
            </a:r>
          </a:p>
          <a:p>
            <a:r>
              <a:rPr lang="ru-RU" sz="2000" dirty="0" err="1" smtClean="0">
                <a:solidFill>
                  <a:srgbClr val="FF0000"/>
                </a:solidFill>
              </a:rPr>
              <a:t>Негізгі</a:t>
            </a:r>
            <a:r>
              <a:rPr lang="ru-RU" sz="2000" dirty="0" smtClean="0">
                <a:solidFill>
                  <a:srgbClr val="FF0000"/>
                </a:solidFill>
              </a:rPr>
              <a:t> </a:t>
            </a:r>
            <a:r>
              <a:rPr lang="ru-RU" sz="2000" dirty="0">
                <a:solidFill>
                  <a:srgbClr val="FF0000"/>
                </a:solidFill>
              </a:rPr>
              <a:t>горизонт - </a:t>
            </a:r>
            <a:r>
              <a:rPr lang="ru-RU" sz="2000" dirty="0" err="1" smtClean="0"/>
              <a:t>тасымалдау</a:t>
            </a:r>
            <a:r>
              <a:rPr lang="ru-RU" sz="2000" dirty="0" smtClean="0"/>
              <a:t> горизонты, </a:t>
            </a:r>
            <a:r>
              <a:rPr lang="ru-RU" sz="2000" dirty="0" err="1" smtClean="0"/>
              <a:t>онымен</a:t>
            </a:r>
            <a:r>
              <a:rPr lang="ru-RU" sz="2000" dirty="0" smtClean="0"/>
              <a:t> шахта </a:t>
            </a:r>
            <a:r>
              <a:rPr lang="ru-RU" sz="2000" dirty="0" err="1" smtClean="0"/>
              <a:t>оқпанына</a:t>
            </a:r>
            <a:r>
              <a:rPr lang="ru-RU" sz="2000" dirty="0" smtClean="0"/>
              <a:t> </a:t>
            </a:r>
            <a:r>
              <a:rPr lang="ru-RU" sz="2000" dirty="0" err="1" smtClean="0"/>
              <a:t>кен</a:t>
            </a:r>
            <a:r>
              <a:rPr lang="ru-RU" sz="2000" dirty="0" smtClean="0"/>
              <a:t> </a:t>
            </a:r>
            <a:r>
              <a:rPr lang="ru-RU" sz="2000" dirty="0" err="1" smtClean="0"/>
              <a:t>тасымалданады</a:t>
            </a:r>
            <a:r>
              <a:rPr lang="ru-RU" sz="2000" dirty="0" smtClean="0"/>
              <a:t>. </a:t>
            </a:r>
          </a:p>
          <a:p>
            <a:r>
              <a:rPr lang="ru-RU" sz="2000" dirty="0" err="1" smtClean="0">
                <a:solidFill>
                  <a:srgbClr val="FF0000"/>
                </a:solidFill>
              </a:rPr>
              <a:t>Концентрациондық</a:t>
            </a:r>
            <a:r>
              <a:rPr lang="ru-RU" sz="2000" dirty="0" smtClean="0">
                <a:solidFill>
                  <a:srgbClr val="FF0000"/>
                </a:solidFill>
              </a:rPr>
              <a:t> </a:t>
            </a:r>
            <a:r>
              <a:rPr lang="ru-RU" sz="2000" dirty="0" err="1" smtClean="0">
                <a:solidFill>
                  <a:srgbClr val="FF0000"/>
                </a:solidFill>
              </a:rPr>
              <a:t>горизонтпен</a:t>
            </a:r>
            <a:r>
              <a:rPr lang="ru-RU" sz="2000" dirty="0" smtClean="0">
                <a:solidFill>
                  <a:srgbClr val="FF0000"/>
                </a:solidFill>
              </a:rPr>
              <a:t> </a:t>
            </a:r>
            <a:r>
              <a:rPr lang="ru-RU" sz="2000" dirty="0" err="1" smtClean="0">
                <a:solidFill>
                  <a:srgbClr val="FF0000"/>
                </a:solidFill>
              </a:rPr>
              <a:t>ашу</a:t>
            </a:r>
            <a:r>
              <a:rPr lang="ru-RU" sz="2000" dirty="0" smtClean="0">
                <a:solidFill>
                  <a:srgbClr val="FF0000"/>
                </a:solidFill>
              </a:rPr>
              <a:t> </a:t>
            </a:r>
            <a:r>
              <a:rPr lang="ru-RU" sz="2000" dirty="0" err="1" smtClean="0">
                <a:solidFill>
                  <a:srgbClr val="FF0000"/>
                </a:solidFill>
              </a:rPr>
              <a:t>және</a:t>
            </a:r>
            <a:r>
              <a:rPr lang="ru-RU" sz="2000" dirty="0" smtClean="0">
                <a:solidFill>
                  <a:srgbClr val="FF0000"/>
                </a:solidFill>
              </a:rPr>
              <a:t> </a:t>
            </a:r>
            <a:r>
              <a:rPr lang="ru-RU" sz="2000" dirty="0" err="1" smtClean="0">
                <a:solidFill>
                  <a:srgbClr val="FF0000"/>
                </a:solidFill>
              </a:rPr>
              <a:t>даярлау</a:t>
            </a:r>
            <a:r>
              <a:rPr lang="ru-RU" sz="2000" dirty="0" smtClean="0">
                <a:solidFill>
                  <a:srgbClr val="FF0000"/>
                </a:solidFill>
              </a:rPr>
              <a:t> </a:t>
            </a:r>
            <a:r>
              <a:rPr lang="ru-RU" sz="2000" dirty="0" err="1" smtClean="0"/>
              <a:t>бір</a:t>
            </a:r>
            <a:r>
              <a:rPr lang="ru-RU" sz="2000" dirty="0" smtClean="0"/>
              <a:t> </a:t>
            </a:r>
            <a:r>
              <a:rPr lang="ru-RU" sz="2000" dirty="0" err="1" smtClean="0"/>
              <a:t>мергілде</a:t>
            </a:r>
            <a:r>
              <a:rPr lang="ru-RU" sz="2000" dirty="0" smtClean="0"/>
              <a:t> 3-4 </a:t>
            </a:r>
            <a:r>
              <a:rPr lang="ru-RU" sz="2000" dirty="0" err="1" smtClean="0"/>
              <a:t>және</a:t>
            </a:r>
            <a:r>
              <a:rPr lang="ru-RU" sz="2000" dirty="0" smtClean="0"/>
              <a:t> </a:t>
            </a:r>
            <a:r>
              <a:rPr lang="ru-RU" sz="2000" dirty="0" err="1" smtClean="0"/>
              <a:t>одан</a:t>
            </a:r>
            <a:r>
              <a:rPr lang="ru-RU" sz="2000" dirty="0" smtClean="0"/>
              <a:t> да </a:t>
            </a:r>
            <a:r>
              <a:rPr lang="ru-RU" sz="2000" dirty="0" err="1" smtClean="0"/>
              <a:t>көп</a:t>
            </a:r>
            <a:r>
              <a:rPr lang="ru-RU" sz="2000" dirty="0" smtClean="0"/>
              <a:t> </a:t>
            </a:r>
            <a:r>
              <a:rPr lang="ru-RU" sz="2000" dirty="0" err="1" smtClean="0"/>
              <a:t>этаждарда</a:t>
            </a:r>
            <a:r>
              <a:rPr lang="ru-RU" sz="2000" dirty="0" smtClean="0"/>
              <a:t> </a:t>
            </a:r>
            <a:r>
              <a:rPr lang="ru-RU" sz="2000" dirty="0" err="1" smtClean="0"/>
              <a:t>кен</a:t>
            </a:r>
            <a:r>
              <a:rPr lang="ru-RU" sz="2000" dirty="0" smtClean="0"/>
              <a:t> </a:t>
            </a:r>
            <a:r>
              <a:rPr lang="ru-RU" sz="2000" dirty="0" err="1" smtClean="0"/>
              <a:t>өндіру</a:t>
            </a:r>
            <a:r>
              <a:rPr lang="ru-RU" sz="2000" dirty="0" smtClean="0"/>
              <a:t> </a:t>
            </a:r>
            <a:r>
              <a:rPr lang="ru-RU" sz="2000" dirty="0" err="1" smtClean="0"/>
              <a:t>жүргізілуге</a:t>
            </a:r>
            <a:r>
              <a:rPr lang="ru-RU" sz="2000" dirty="0" smtClean="0"/>
              <a:t> </a:t>
            </a:r>
            <a:r>
              <a:rPr lang="ru-RU" sz="2000" dirty="0" err="1" smtClean="0"/>
              <a:t>және</a:t>
            </a:r>
            <a:r>
              <a:rPr lang="ru-RU" sz="2000" dirty="0" smtClean="0"/>
              <a:t> </a:t>
            </a:r>
            <a:r>
              <a:rPr lang="ru-RU" sz="2000" dirty="0" err="1" smtClean="0"/>
              <a:t>кенді</a:t>
            </a:r>
            <a:r>
              <a:rPr lang="ru-RU" sz="2000" dirty="0" smtClean="0"/>
              <a:t> </a:t>
            </a:r>
            <a:r>
              <a:rPr lang="ru-RU" sz="2000" dirty="0" err="1" smtClean="0"/>
              <a:t>арнайы</a:t>
            </a:r>
            <a:r>
              <a:rPr lang="ru-RU" sz="2000" dirty="0" smtClean="0"/>
              <a:t> </a:t>
            </a:r>
            <a:r>
              <a:rPr lang="ru-RU" sz="2000" dirty="0" err="1" smtClean="0"/>
              <a:t>өрлеме</a:t>
            </a:r>
            <a:r>
              <a:rPr lang="ru-RU" sz="2000" dirty="0" smtClean="0"/>
              <a:t> </a:t>
            </a:r>
            <a:r>
              <a:rPr lang="ru-RU" sz="2000" dirty="0" err="1" smtClean="0"/>
              <a:t>арқылы</a:t>
            </a:r>
            <a:r>
              <a:rPr lang="ru-RU" sz="2000" dirty="0" smtClean="0"/>
              <a:t> </a:t>
            </a:r>
            <a:r>
              <a:rPr lang="ru-RU" sz="2000" dirty="0" err="1" smtClean="0"/>
              <a:t>оған</a:t>
            </a:r>
            <a:r>
              <a:rPr lang="ru-RU" sz="2000" dirty="0" smtClean="0"/>
              <a:t> </a:t>
            </a:r>
            <a:r>
              <a:rPr lang="ru-RU" sz="2000" dirty="0" err="1" smtClean="0"/>
              <a:t>түсіруге</a:t>
            </a:r>
            <a:r>
              <a:rPr lang="ru-RU" sz="2000" dirty="0" smtClean="0"/>
              <a:t>, </a:t>
            </a:r>
            <a:r>
              <a:rPr lang="ru-RU" sz="2000" dirty="0" err="1" smtClean="0"/>
              <a:t>барлық</a:t>
            </a:r>
            <a:r>
              <a:rPr lang="ru-RU" sz="2000" dirty="0" smtClean="0"/>
              <a:t> </a:t>
            </a:r>
            <a:r>
              <a:rPr lang="ru-RU" sz="2000" dirty="0" err="1" smtClean="0"/>
              <a:t>жабдық</a:t>
            </a:r>
            <a:r>
              <a:rPr lang="ru-RU" sz="2000" dirty="0" smtClean="0"/>
              <a:t> пен </a:t>
            </a:r>
            <a:r>
              <a:rPr lang="ru-RU" sz="2000" dirty="0" err="1" smtClean="0"/>
              <a:t>құралдарды</a:t>
            </a:r>
            <a:r>
              <a:rPr lang="ru-RU" sz="2000" dirty="0" smtClean="0"/>
              <a:t> </a:t>
            </a:r>
            <a:r>
              <a:rPr lang="ru-RU" sz="2000" dirty="0" err="1" smtClean="0"/>
              <a:t>жинақтап</a:t>
            </a:r>
            <a:r>
              <a:rPr lang="ru-RU" sz="2000" dirty="0" smtClean="0"/>
              <a:t> </a:t>
            </a:r>
            <a:r>
              <a:rPr lang="ru-RU" sz="2000" dirty="0" err="1" smtClean="0"/>
              <a:t>пайдалануға</a:t>
            </a:r>
            <a:r>
              <a:rPr lang="ru-RU" sz="2000" dirty="0" smtClean="0"/>
              <a:t> </a:t>
            </a:r>
            <a:r>
              <a:rPr lang="ru-RU" sz="2000" dirty="0" err="1" smtClean="0"/>
              <a:t>мүмкіндік</a:t>
            </a:r>
            <a:r>
              <a:rPr lang="ru-RU" sz="2000" dirty="0" smtClean="0"/>
              <a:t> </a:t>
            </a:r>
            <a:r>
              <a:rPr lang="ru-RU" sz="2000" dirty="0" err="1" smtClean="0"/>
              <a:t>береді</a:t>
            </a:r>
            <a:r>
              <a:rPr lang="ru-RU" sz="2000" dirty="0" smtClean="0"/>
              <a:t>, </a:t>
            </a:r>
          </a:p>
          <a:p>
            <a:r>
              <a:rPr lang="ru-RU" sz="2000" dirty="0" err="1" smtClean="0">
                <a:solidFill>
                  <a:srgbClr val="FF0000"/>
                </a:solidFill>
              </a:rPr>
              <a:t>Аралық</a:t>
            </a:r>
            <a:r>
              <a:rPr lang="ru-RU" sz="2000" dirty="0" smtClean="0">
                <a:solidFill>
                  <a:srgbClr val="FF0000"/>
                </a:solidFill>
              </a:rPr>
              <a:t> горизонт </a:t>
            </a:r>
            <a:r>
              <a:rPr lang="ru-RU" sz="2000" dirty="0" smtClean="0"/>
              <a:t>– </a:t>
            </a:r>
            <a:r>
              <a:rPr lang="ru-RU" sz="2000" dirty="0" err="1" smtClean="0"/>
              <a:t>бұл</a:t>
            </a:r>
            <a:r>
              <a:rPr lang="ru-RU" sz="2000" dirty="0" smtClean="0"/>
              <a:t> горизонт </a:t>
            </a:r>
            <a:r>
              <a:rPr lang="ru-RU" sz="2000" dirty="0" err="1" smtClean="0"/>
              <a:t>этажды</a:t>
            </a:r>
            <a:r>
              <a:rPr lang="ru-RU" sz="2000" dirty="0" smtClean="0"/>
              <a:t> </a:t>
            </a:r>
            <a:r>
              <a:rPr lang="ru-RU" sz="2000" dirty="0" err="1" smtClean="0"/>
              <a:t>даярлауға</a:t>
            </a:r>
            <a:r>
              <a:rPr lang="ru-RU" sz="2000" dirty="0" smtClean="0"/>
              <a:t>, </a:t>
            </a:r>
            <a:r>
              <a:rPr lang="ru-RU" sz="2000" dirty="0" err="1" smtClean="0"/>
              <a:t>блоктарды</a:t>
            </a:r>
            <a:r>
              <a:rPr lang="ru-RU" sz="2000" dirty="0" smtClean="0"/>
              <a:t> </a:t>
            </a:r>
            <a:r>
              <a:rPr lang="ru-RU" sz="2000" dirty="0" err="1" smtClean="0"/>
              <a:t>желдетуге</a:t>
            </a:r>
            <a:r>
              <a:rPr lang="ru-RU" sz="2000" dirty="0" smtClean="0"/>
              <a:t>, </a:t>
            </a:r>
            <a:r>
              <a:rPr lang="ru-RU" sz="2000" dirty="0" err="1" smtClean="0"/>
              <a:t>адамдар</a:t>
            </a:r>
            <a:r>
              <a:rPr lang="ru-RU" sz="2000" dirty="0" smtClean="0"/>
              <a:t> </a:t>
            </a:r>
            <a:r>
              <a:rPr lang="ru-RU" sz="2000" dirty="0" err="1" smtClean="0"/>
              <a:t>қозғалысына</a:t>
            </a:r>
            <a:r>
              <a:rPr lang="ru-RU" sz="2000" dirty="0" smtClean="0"/>
              <a:t>, </a:t>
            </a:r>
            <a:r>
              <a:rPr lang="ru-RU" sz="2000" dirty="0" err="1" smtClean="0"/>
              <a:t>материалдар</a:t>
            </a:r>
            <a:r>
              <a:rPr lang="ru-RU" sz="2000" dirty="0" smtClean="0"/>
              <a:t> мен </a:t>
            </a:r>
            <a:r>
              <a:rPr lang="ru-RU" sz="2000" dirty="0" err="1" smtClean="0"/>
              <a:t>жабдықтарды</a:t>
            </a:r>
            <a:r>
              <a:rPr lang="ru-RU" sz="2000" dirty="0" smtClean="0"/>
              <a:t> </a:t>
            </a:r>
            <a:r>
              <a:rPr lang="ru-RU" sz="2000" dirty="0" err="1" smtClean="0"/>
              <a:t>тасуға</a:t>
            </a:r>
            <a:r>
              <a:rPr lang="ru-RU" sz="2000" dirty="0" smtClean="0"/>
              <a:t>, </a:t>
            </a:r>
            <a:r>
              <a:rPr lang="ru-RU" sz="2000" dirty="0" err="1" smtClean="0"/>
              <a:t>кенді</a:t>
            </a:r>
            <a:r>
              <a:rPr lang="ru-RU" sz="2000" dirty="0" smtClean="0"/>
              <a:t> </a:t>
            </a:r>
            <a:r>
              <a:rPr lang="ru-RU" sz="2000" dirty="0" err="1" smtClean="0"/>
              <a:t>жеткізуге</a:t>
            </a:r>
            <a:r>
              <a:rPr lang="ru-RU" sz="2000" dirty="0"/>
              <a:t> </a:t>
            </a:r>
            <a:r>
              <a:rPr lang="ru-RU" sz="2000" dirty="0" err="1" smtClean="0"/>
              <a:t>және</a:t>
            </a:r>
            <a:r>
              <a:rPr lang="ru-RU" sz="2000" dirty="0" smtClean="0"/>
              <a:t> </a:t>
            </a:r>
            <a:r>
              <a:rPr lang="ru-RU" sz="2000" dirty="0" err="1" smtClean="0"/>
              <a:t>кенді</a:t>
            </a:r>
            <a:r>
              <a:rPr lang="ru-RU" sz="2000" dirty="0" smtClean="0"/>
              <a:t> </a:t>
            </a:r>
            <a:r>
              <a:rPr lang="ru-RU" sz="2000" dirty="0" err="1" smtClean="0"/>
              <a:t>концентрациондық</a:t>
            </a:r>
            <a:r>
              <a:rPr lang="ru-RU" sz="2000" dirty="0" smtClean="0"/>
              <a:t> </a:t>
            </a:r>
            <a:r>
              <a:rPr lang="ru-RU" sz="2000" dirty="0" err="1" smtClean="0"/>
              <a:t>горизонтқа</a:t>
            </a:r>
            <a:r>
              <a:rPr lang="ru-RU" sz="2000" dirty="0" smtClean="0"/>
              <a:t> </a:t>
            </a:r>
            <a:r>
              <a:rPr lang="ru-RU" sz="2000" dirty="0" err="1" smtClean="0"/>
              <a:t>түсіруге</a:t>
            </a:r>
            <a:r>
              <a:rPr lang="ru-RU" sz="2000" dirty="0" smtClean="0"/>
              <a:t> </a:t>
            </a:r>
            <a:r>
              <a:rPr lang="ru-RU" sz="2000" dirty="0" err="1" smtClean="0"/>
              <a:t>мүмкіндік</a:t>
            </a:r>
            <a:r>
              <a:rPr lang="ru-RU" sz="2000" dirty="0" smtClean="0"/>
              <a:t> </a:t>
            </a:r>
            <a:r>
              <a:rPr lang="ru-RU" sz="2000" dirty="0" err="1" smtClean="0"/>
              <a:t>береді</a:t>
            </a:r>
            <a:r>
              <a:rPr lang="ru-RU" sz="2000" dirty="0" smtClean="0"/>
              <a:t>. </a:t>
            </a:r>
          </a:p>
          <a:p>
            <a:r>
              <a:rPr lang="ru-RU" sz="2000" dirty="0" smtClean="0">
                <a:solidFill>
                  <a:srgbClr val="FF0000"/>
                </a:solidFill>
              </a:rPr>
              <a:t>Кен </a:t>
            </a:r>
            <a:r>
              <a:rPr lang="ru-RU" sz="2000" dirty="0" err="1" smtClean="0">
                <a:solidFill>
                  <a:srgbClr val="FF0000"/>
                </a:solidFill>
              </a:rPr>
              <a:t>көтеру</a:t>
            </a:r>
            <a:r>
              <a:rPr lang="ru-RU" sz="2000" dirty="0" smtClean="0">
                <a:solidFill>
                  <a:srgbClr val="FF0000"/>
                </a:solidFill>
              </a:rPr>
              <a:t> горизонт </a:t>
            </a:r>
            <a:r>
              <a:rPr lang="ru-RU" sz="2000" dirty="0" smtClean="0"/>
              <a:t>– </a:t>
            </a:r>
            <a:r>
              <a:rPr lang="ru-RU" sz="2000" dirty="0" err="1" smtClean="0"/>
              <a:t>бұл</a:t>
            </a:r>
            <a:r>
              <a:rPr lang="ru-RU" sz="2000" dirty="0" smtClean="0"/>
              <a:t>  горизонт </a:t>
            </a:r>
            <a:r>
              <a:rPr lang="ru-RU" sz="2000" dirty="0" err="1" smtClean="0"/>
              <a:t>көтергу</a:t>
            </a:r>
            <a:r>
              <a:rPr lang="ru-RU" sz="2000" dirty="0" smtClean="0"/>
              <a:t> </a:t>
            </a:r>
            <a:r>
              <a:rPr lang="ru-RU" sz="2000" dirty="0" err="1" smtClean="0"/>
              <a:t>сатының</a:t>
            </a:r>
            <a:r>
              <a:rPr lang="ru-RU" sz="2000" dirty="0" smtClean="0"/>
              <a:t> </a:t>
            </a:r>
            <a:r>
              <a:rPr lang="ru-RU" sz="2000" dirty="0" err="1" smtClean="0"/>
              <a:t>қиылысу</a:t>
            </a:r>
            <a:r>
              <a:rPr lang="ru-RU" sz="2000" dirty="0" smtClean="0"/>
              <a:t> горизонты </a:t>
            </a:r>
            <a:r>
              <a:rPr lang="ru-RU" sz="2000" dirty="0" err="1" smtClean="0"/>
              <a:t>болып</a:t>
            </a:r>
            <a:r>
              <a:rPr lang="ru-RU" sz="2000" dirty="0" smtClean="0"/>
              <a:t> </a:t>
            </a:r>
            <a:r>
              <a:rPr lang="ru-RU" sz="2000" dirty="0" err="1" smtClean="0"/>
              <a:t>табылады</a:t>
            </a:r>
            <a:r>
              <a:rPr lang="ru-RU" sz="2000" dirty="0" smtClean="0"/>
              <a:t>.</a:t>
            </a:r>
          </a:p>
          <a:p>
            <a:r>
              <a:rPr lang="ru-RU" sz="2000" dirty="0" err="1" smtClean="0">
                <a:solidFill>
                  <a:srgbClr val="FF0000"/>
                </a:solidFill>
              </a:rPr>
              <a:t>Қосымша</a:t>
            </a:r>
            <a:r>
              <a:rPr lang="ru-RU" sz="2000" dirty="0" smtClean="0">
                <a:solidFill>
                  <a:srgbClr val="FF0000"/>
                </a:solidFill>
              </a:rPr>
              <a:t> горизонт </a:t>
            </a:r>
            <a:r>
              <a:rPr lang="ru-RU" sz="2000" dirty="0"/>
              <a:t>- </a:t>
            </a:r>
            <a:r>
              <a:rPr lang="ru-RU" sz="2000" dirty="0" err="1" smtClean="0"/>
              <a:t>бұл</a:t>
            </a:r>
            <a:r>
              <a:rPr lang="ru-RU" sz="2000" dirty="0" smtClean="0"/>
              <a:t> горизонт </a:t>
            </a:r>
            <a:r>
              <a:rPr lang="ru-RU" sz="2000" dirty="0" err="1" smtClean="0"/>
              <a:t>кенді</a:t>
            </a:r>
            <a:r>
              <a:rPr lang="ru-RU" sz="2000" dirty="0" smtClean="0"/>
              <a:t> </a:t>
            </a:r>
            <a:r>
              <a:rPr lang="ru-RU" sz="2000" dirty="0" err="1" smtClean="0"/>
              <a:t>қайта</a:t>
            </a:r>
            <a:r>
              <a:rPr lang="ru-RU" sz="2000" dirty="0" smtClean="0"/>
              <a:t> </a:t>
            </a:r>
            <a:r>
              <a:rPr lang="ru-RU" sz="2000" dirty="0" err="1" smtClean="0"/>
              <a:t>уату,елеу</a:t>
            </a:r>
            <a:r>
              <a:rPr lang="ru-RU" sz="2000" dirty="0" smtClean="0"/>
              <a:t>, </a:t>
            </a:r>
            <a:r>
              <a:rPr lang="ru-RU" sz="2000" dirty="0" err="1" smtClean="0"/>
              <a:t>скреперлеу</a:t>
            </a:r>
            <a:r>
              <a:rPr lang="ru-RU" sz="2000" dirty="0" smtClean="0"/>
              <a:t>, </a:t>
            </a:r>
            <a:r>
              <a:rPr lang="ru-RU" sz="2000" dirty="0" err="1" smtClean="0"/>
              <a:t>шығару</a:t>
            </a:r>
            <a:r>
              <a:rPr lang="ru-RU" sz="2000" dirty="0" smtClean="0"/>
              <a:t> </a:t>
            </a:r>
            <a:r>
              <a:rPr lang="ru-RU" sz="2000" dirty="0" err="1" smtClean="0"/>
              <a:t>және</a:t>
            </a:r>
            <a:r>
              <a:rPr lang="ru-RU" sz="2000" dirty="0" smtClean="0"/>
              <a:t> </a:t>
            </a:r>
            <a:r>
              <a:rPr lang="ru-RU" sz="2000" dirty="0" err="1" smtClean="0"/>
              <a:t>т.б</a:t>
            </a:r>
            <a:r>
              <a:rPr lang="ru-RU" sz="2000" dirty="0" smtClean="0"/>
              <a:t>. горизонты.</a:t>
            </a:r>
          </a:p>
          <a:p>
            <a:r>
              <a:rPr lang="ru-RU" sz="2000" dirty="0" smtClean="0">
                <a:solidFill>
                  <a:srgbClr val="FF0000"/>
                </a:solidFill>
              </a:rPr>
              <a:t>Блок </a:t>
            </a:r>
            <a:r>
              <a:rPr lang="ru-RU" sz="2000" dirty="0" err="1" smtClean="0"/>
              <a:t>деп</a:t>
            </a:r>
            <a:r>
              <a:rPr lang="ru-RU" sz="2000" dirty="0" smtClean="0"/>
              <a:t> </a:t>
            </a:r>
            <a:r>
              <a:rPr lang="ru-RU" sz="2000" dirty="0" err="1" smtClean="0"/>
              <a:t>белгілі</a:t>
            </a:r>
            <a:r>
              <a:rPr lang="ru-RU" sz="2000" dirty="0" smtClean="0"/>
              <a:t> </a:t>
            </a:r>
            <a:r>
              <a:rPr lang="ru-RU" sz="2000" dirty="0" err="1" smtClean="0"/>
              <a:t>бір</a:t>
            </a:r>
            <a:r>
              <a:rPr lang="ru-RU" sz="2000" dirty="0" smtClean="0"/>
              <a:t> </a:t>
            </a:r>
            <a:r>
              <a:rPr lang="ru-RU" sz="2000" dirty="0" err="1" smtClean="0"/>
              <a:t>қазу</a:t>
            </a:r>
            <a:r>
              <a:rPr lang="ru-RU" sz="2000" dirty="0" smtClean="0"/>
              <a:t> </a:t>
            </a:r>
            <a:r>
              <a:rPr lang="ru-RU" sz="2000" dirty="0" err="1" smtClean="0"/>
              <a:t>жүйесі</a:t>
            </a:r>
            <a:r>
              <a:rPr lang="ru-RU" sz="2000" dirty="0" smtClean="0"/>
              <a:t> </a:t>
            </a:r>
            <a:r>
              <a:rPr lang="ru-RU" sz="2000" dirty="0" err="1" smtClean="0"/>
              <a:t>қолданылатын</a:t>
            </a:r>
            <a:r>
              <a:rPr lang="ru-RU" sz="2000" dirty="0" smtClean="0"/>
              <a:t> </a:t>
            </a:r>
            <a:r>
              <a:rPr lang="ru-RU" sz="2000" dirty="0" err="1" smtClean="0"/>
              <a:t>этажжағы</a:t>
            </a:r>
            <a:r>
              <a:rPr lang="ru-RU" sz="2000" dirty="0" smtClean="0"/>
              <a:t> </a:t>
            </a:r>
            <a:r>
              <a:rPr lang="ru-RU" sz="2000" dirty="0" err="1" smtClean="0"/>
              <a:t>қазу</a:t>
            </a:r>
            <a:r>
              <a:rPr lang="ru-RU" sz="2000" dirty="0" smtClean="0"/>
              <a:t> </a:t>
            </a:r>
            <a:r>
              <a:rPr lang="ru-RU" sz="2000" dirty="0" err="1" smtClean="0"/>
              <a:t>учаскесі</a:t>
            </a:r>
            <a:r>
              <a:rPr lang="ru-RU" sz="2000" dirty="0" smtClean="0"/>
              <a:t> </a:t>
            </a:r>
            <a:r>
              <a:rPr lang="ru-RU" sz="2000" dirty="0" err="1" smtClean="0"/>
              <a:t>аталады</a:t>
            </a:r>
            <a:r>
              <a:rPr lang="ru-RU" sz="2000" dirty="0" smtClean="0"/>
              <a:t>.</a:t>
            </a:r>
          </a:p>
          <a:p>
            <a:r>
              <a:rPr lang="ru-RU" sz="2000" dirty="0" smtClean="0"/>
              <a:t> </a:t>
            </a:r>
            <a:endParaRPr lang="ru-RU" sz="2000" dirty="0"/>
          </a:p>
        </p:txBody>
      </p:sp>
    </p:spTree>
    <p:extLst>
      <p:ext uri="{BB962C8B-B14F-4D97-AF65-F5344CB8AC3E}">
        <p14:creationId xmlns:p14="http://schemas.microsoft.com/office/powerpoint/2010/main" val="1125061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4"/>
          <p:cNvSpPr>
            <a:spLocks noChangeArrowheads="1"/>
          </p:cNvSpPr>
          <p:nvPr/>
        </p:nvSpPr>
        <p:spPr bwMode="auto">
          <a:xfrm>
            <a:off x="381000" y="3568413"/>
            <a:ext cx="68961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08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085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t>
            </a:r>
            <a:endParaRPr kumimoji="0" lang="ru-RU" altLang="ru-RU" sz="1100" b="0" i="0" u="none" strike="noStrike" cap="none" normalizeH="0" baseline="0" dirty="0" smtClean="0">
              <a:ln>
                <a:noFill/>
              </a:ln>
              <a:solidFill>
                <a:schemeClr val="tx1"/>
              </a:solidFill>
              <a:effectLst/>
              <a:latin typeface="Arial" panose="020B060402020202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18" name="Rectangle 15"/>
          <p:cNvSpPr>
            <a:spLocks noChangeArrowheads="1"/>
          </p:cNvSpPr>
          <p:nvPr/>
        </p:nvSpPr>
        <p:spPr bwMode="auto">
          <a:xfrm>
            <a:off x="381000" y="4356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2" name="Прямоугольник 1"/>
          <p:cNvSpPr/>
          <p:nvPr/>
        </p:nvSpPr>
        <p:spPr>
          <a:xfrm>
            <a:off x="1070612" y="327681"/>
            <a:ext cx="8249165" cy="369332"/>
          </a:xfrm>
          <a:prstGeom prst="rect">
            <a:avLst/>
          </a:prstGeom>
        </p:spPr>
        <p:txBody>
          <a:bodyPr wrap="square">
            <a:spAutoFit/>
          </a:bodyPr>
          <a:lstStyle/>
          <a:p>
            <a:pPr algn="just"/>
            <a:r>
              <a:rPr lang="ru-RU" dirty="0" smtClean="0"/>
              <a:t>        </a:t>
            </a:r>
            <a:endParaRPr lang="ru-RU" dirty="0"/>
          </a:p>
        </p:txBody>
      </p:sp>
      <p:sp>
        <p:nvSpPr>
          <p:cNvPr id="8" name="Rectangle 27"/>
          <p:cNvSpPr>
            <a:spLocks noChangeArrowheads="1"/>
          </p:cNvSpPr>
          <p:nvPr/>
        </p:nvSpPr>
        <p:spPr bwMode="auto">
          <a:xfrm>
            <a:off x="1873250" y="33543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4" name="Прямоугольник 3"/>
          <p:cNvSpPr/>
          <p:nvPr/>
        </p:nvSpPr>
        <p:spPr>
          <a:xfrm>
            <a:off x="725806" y="512347"/>
            <a:ext cx="10348594" cy="5478423"/>
          </a:xfrm>
          <a:prstGeom prst="rect">
            <a:avLst/>
          </a:prstGeom>
        </p:spPr>
        <p:txBody>
          <a:bodyPr wrap="square">
            <a:spAutoFit/>
          </a:bodyPr>
          <a:lstStyle/>
          <a:p>
            <a:r>
              <a:rPr lang="ru-RU" sz="2200" dirty="0" err="1" smtClean="0">
                <a:solidFill>
                  <a:srgbClr val="FF0000"/>
                </a:solidFill>
              </a:rPr>
              <a:t>Тілме</a:t>
            </a:r>
            <a:r>
              <a:rPr lang="ru-RU" sz="2200" dirty="0" smtClean="0">
                <a:solidFill>
                  <a:srgbClr val="FF0000"/>
                </a:solidFill>
              </a:rPr>
              <a:t> </a:t>
            </a:r>
            <a:r>
              <a:rPr lang="ru-RU" sz="2200" dirty="0" err="1" smtClean="0">
                <a:solidFill>
                  <a:srgbClr val="FF0000"/>
                </a:solidFill>
              </a:rPr>
              <a:t>жұмыстары</a:t>
            </a:r>
            <a:r>
              <a:rPr lang="ru-RU" sz="2200" dirty="0" smtClean="0">
                <a:solidFill>
                  <a:srgbClr val="FF0000"/>
                </a:solidFill>
              </a:rPr>
              <a:t> </a:t>
            </a:r>
            <a:r>
              <a:rPr lang="ru-RU" sz="2200" dirty="0"/>
              <a:t>– </a:t>
            </a:r>
            <a:r>
              <a:rPr lang="ru-RU" sz="2200" dirty="0" err="1" smtClean="0"/>
              <a:t>өндіру</a:t>
            </a:r>
            <a:r>
              <a:rPr lang="ru-RU" sz="2200" dirty="0" smtClean="0"/>
              <a:t> </a:t>
            </a:r>
            <a:r>
              <a:rPr lang="ru-RU" sz="2200" dirty="0" err="1" smtClean="0"/>
              <a:t>блогында</a:t>
            </a:r>
            <a:r>
              <a:rPr lang="ru-RU" sz="2200" dirty="0" smtClean="0"/>
              <a:t> </a:t>
            </a:r>
            <a:r>
              <a:rPr lang="ru-RU" sz="2200" dirty="0" err="1" smtClean="0"/>
              <a:t>тазарту</a:t>
            </a:r>
            <a:r>
              <a:rPr lang="ru-RU" sz="2200" dirty="0" smtClean="0"/>
              <a:t> </a:t>
            </a:r>
            <a:r>
              <a:rPr lang="ru-RU" sz="2200" dirty="0" err="1" smtClean="0"/>
              <a:t>жұмыстарын</a:t>
            </a:r>
            <a:r>
              <a:rPr lang="ru-RU" sz="2200" dirty="0" smtClean="0"/>
              <a:t> </a:t>
            </a:r>
            <a:r>
              <a:rPr lang="ru-RU" sz="2200" dirty="0" err="1" smtClean="0"/>
              <a:t>жүргізуге</a:t>
            </a:r>
            <a:r>
              <a:rPr lang="ru-RU" sz="2200" dirty="0" smtClean="0"/>
              <a:t> </a:t>
            </a:r>
            <a:r>
              <a:rPr lang="ru-RU" sz="2200" dirty="0" err="1" smtClean="0"/>
              <a:t>қажет</a:t>
            </a:r>
            <a:r>
              <a:rPr lang="ru-RU" sz="2200" dirty="0" smtClean="0"/>
              <a:t> </a:t>
            </a:r>
            <a:r>
              <a:rPr lang="ru-RU" sz="2200" dirty="0" err="1" smtClean="0"/>
              <a:t>тілме</a:t>
            </a:r>
            <a:r>
              <a:rPr lang="ru-RU" sz="2200" dirty="0" smtClean="0"/>
              <a:t> </a:t>
            </a:r>
            <a:r>
              <a:rPr lang="ru-RU" sz="2200" dirty="0" err="1" smtClean="0"/>
              <a:t>қазбаларын</a:t>
            </a:r>
            <a:r>
              <a:rPr lang="ru-RU" sz="2200" dirty="0" smtClean="0"/>
              <a:t> </a:t>
            </a:r>
            <a:r>
              <a:rPr lang="ru-RU" sz="2200" dirty="0" err="1" smtClean="0"/>
              <a:t>жүргізу</a:t>
            </a:r>
            <a:r>
              <a:rPr lang="ru-RU" sz="2200" dirty="0" smtClean="0"/>
              <a:t>.</a:t>
            </a:r>
          </a:p>
          <a:p>
            <a:r>
              <a:rPr lang="kk-KZ" sz="2200" dirty="0" smtClean="0"/>
              <a:t>Жұмыстың басты мақсатына өндіру учаскелерін, этаж аралық горизонттарды, кесу саңылауларын, астын қию қазбалар жасау болып табылады.</a:t>
            </a:r>
          </a:p>
          <a:p>
            <a:r>
              <a:rPr lang="kk-KZ" sz="2200" dirty="0" smtClean="0"/>
              <a:t>Тілме жүмыстары аяқталған соң блок тазарту жұмысына дайын болып саналады.</a:t>
            </a:r>
          </a:p>
          <a:p>
            <a:endParaRPr lang="ru-RU" dirty="0"/>
          </a:p>
          <a:p>
            <a:r>
              <a:rPr lang="ru-RU" sz="2000" dirty="0" err="1" smtClean="0">
                <a:solidFill>
                  <a:srgbClr val="FF0000"/>
                </a:solidFill>
              </a:rPr>
              <a:t>Тілме</a:t>
            </a:r>
            <a:r>
              <a:rPr lang="ru-RU" sz="2000" dirty="0" smtClean="0">
                <a:solidFill>
                  <a:srgbClr val="FF0000"/>
                </a:solidFill>
              </a:rPr>
              <a:t> </a:t>
            </a:r>
            <a:r>
              <a:rPr lang="ru-RU" sz="2000" dirty="0" err="1" smtClean="0">
                <a:solidFill>
                  <a:srgbClr val="FF0000"/>
                </a:solidFill>
              </a:rPr>
              <a:t>қазбаларына</a:t>
            </a:r>
            <a:r>
              <a:rPr lang="ru-RU" sz="2000" dirty="0" smtClean="0">
                <a:solidFill>
                  <a:srgbClr val="FF0000"/>
                </a:solidFill>
              </a:rPr>
              <a:t> </a:t>
            </a:r>
            <a:r>
              <a:rPr lang="ru-RU" sz="2000" dirty="0" err="1" smtClean="0">
                <a:solidFill>
                  <a:srgbClr val="FF0000"/>
                </a:solidFill>
              </a:rPr>
              <a:t>жатады</a:t>
            </a:r>
            <a:r>
              <a:rPr lang="ru-RU" sz="2000" dirty="0" smtClean="0"/>
              <a:t>:</a:t>
            </a:r>
            <a:endParaRPr lang="ru-RU" sz="2000" dirty="0"/>
          </a:p>
          <a:p>
            <a:pPr marL="285750" indent="-285750">
              <a:buFontTx/>
              <a:buChar char="-"/>
            </a:pPr>
            <a:r>
              <a:rPr lang="ru-RU" sz="2000" dirty="0" err="1" smtClean="0"/>
              <a:t>Этажаралық</a:t>
            </a:r>
            <a:r>
              <a:rPr lang="ru-RU" sz="2000" dirty="0" smtClean="0"/>
              <a:t> </a:t>
            </a:r>
            <a:r>
              <a:rPr lang="ru-RU" sz="2000" dirty="0" err="1" smtClean="0"/>
              <a:t>және</a:t>
            </a:r>
            <a:r>
              <a:rPr lang="ru-RU" sz="2000" dirty="0" smtClean="0"/>
              <a:t> </a:t>
            </a:r>
            <a:r>
              <a:rPr lang="ru-RU" sz="2000" dirty="0" err="1" smtClean="0"/>
              <a:t>қабаттықгоризонталь</a:t>
            </a:r>
            <a:r>
              <a:rPr lang="ru-RU" sz="2000" dirty="0" smtClean="0"/>
              <a:t> </a:t>
            </a:r>
            <a:r>
              <a:rPr lang="ru-RU" sz="2000" dirty="0" err="1" smtClean="0"/>
              <a:t>қазбалар</a:t>
            </a:r>
            <a:r>
              <a:rPr lang="ru-RU" sz="2000" dirty="0" smtClean="0"/>
              <a:t>, </a:t>
            </a:r>
            <a:r>
              <a:rPr lang="ru-RU" sz="2000" dirty="0" err="1" smtClean="0"/>
              <a:t>олар</a:t>
            </a:r>
            <a:r>
              <a:rPr lang="ru-RU" sz="2000" dirty="0" smtClean="0"/>
              <a:t> </a:t>
            </a:r>
            <a:r>
              <a:rPr lang="ru-RU" sz="2000" dirty="0" err="1" smtClean="0"/>
              <a:t>блоктарды</a:t>
            </a:r>
            <a:r>
              <a:rPr lang="ru-RU" sz="2000" dirty="0" smtClean="0"/>
              <a:t> </a:t>
            </a:r>
            <a:r>
              <a:rPr lang="ru-RU" sz="2000" dirty="0" err="1" smtClean="0"/>
              <a:t>жеке</a:t>
            </a:r>
            <a:r>
              <a:rPr lang="ru-RU" sz="2000" dirty="0" smtClean="0"/>
              <a:t> </a:t>
            </a:r>
            <a:r>
              <a:rPr lang="ru-RU" sz="2000" dirty="0" err="1" smtClean="0"/>
              <a:t>аралық</a:t>
            </a:r>
            <a:r>
              <a:rPr lang="ru-RU" sz="2000" dirty="0" smtClean="0"/>
              <a:t> </a:t>
            </a:r>
            <a:r>
              <a:rPr lang="ru-RU" sz="2000" dirty="0" err="1" smtClean="0"/>
              <a:t>этаждарға</a:t>
            </a:r>
            <a:r>
              <a:rPr lang="ru-RU" sz="2000" dirty="0" smtClean="0"/>
              <a:t> </a:t>
            </a:r>
            <a:r>
              <a:rPr lang="ru-RU" sz="2000" dirty="0" err="1" smtClean="0"/>
              <a:t>немесе</a:t>
            </a:r>
            <a:r>
              <a:rPr lang="ru-RU" sz="2000" dirty="0" smtClean="0"/>
              <a:t> </a:t>
            </a:r>
            <a:r>
              <a:rPr lang="ru-RU" sz="2000" dirty="0" err="1" smtClean="0"/>
              <a:t>қабаттарға</a:t>
            </a:r>
            <a:r>
              <a:rPr lang="ru-RU" sz="2000" dirty="0" smtClean="0"/>
              <a:t> </a:t>
            </a:r>
            <a:r>
              <a:rPr lang="ru-RU" sz="2000" dirty="0" err="1" smtClean="0"/>
              <a:t>бөледі</a:t>
            </a:r>
            <a:r>
              <a:rPr lang="ru-RU" sz="2000" dirty="0" smtClean="0"/>
              <a:t>.</a:t>
            </a:r>
          </a:p>
          <a:p>
            <a:pPr marL="285750" indent="-285750">
              <a:buFontTx/>
              <a:buChar char="-"/>
            </a:pPr>
            <a:r>
              <a:rPr lang="ru-RU" sz="2000" dirty="0" err="1" smtClean="0"/>
              <a:t>скреперлеу</a:t>
            </a:r>
            <a:r>
              <a:rPr lang="ru-RU" sz="2000" dirty="0" smtClean="0"/>
              <a:t> </a:t>
            </a:r>
            <a:r>
              <a:rPr lang="ru-RU" sz="2000" dirty="0" err="1" smtClean="0"/>
              <a:t>горизонтының</a:t>
            </a:r>
            <a:r>
              <a:rPr lang="ru-RU" sz="2000" dirty="0" smtClean="0"/>
              <a:t> </a:t>
            </a:r>
            <a:r>
              <a:rPr lang="ru-RU" sz="2000" dirty="0" err="1" smtClean="0"/>
              <a:t>қазбалары</a:t>
            </a:r>
            <a:r>
              <a:rPr lang="ru-RU" sz="2000" dirty="0" smtClean="0"/>
              <a:t> – </a:t>
            </a:r>
            <a:r>
              <a:rPr lang="ru-RU" sz="2000" dirty="0" err="1" smtClean="0"/>
              <a:t>уатылған</a:t>
            </a:r>
            <a:r>
              <a:rPr lang="ru-RU" sz="2000" dirty="0" smtClean="0"/>
              <a:t> </a:t>
            </a:r>
            <a:r>
              <a:rPr lang="ru-RU" sz="2000" dirty="0" err="1" smtClean="0"/>
              <a:t>кенді</a:t>
            </a:r>
            <a:r>
              <a:rPr lang="ru-RU" sz="2000" dirty="0" smtClean="0"/>
              <a:t> </a:t>
            </a:r>
            <a:r>
              <a:rPr lang="ru-RU" sz="2000" dirty="0" err="1" smtClean="0"/>
              <a:t>негізгі</a:t>
            </a:r>
            <a:r>
              <a:rPr lang="ru-RU" sz="2000" dirty="0" smtClean="0"/>
              <a:t> </a:t>
            </a:r>
            <a:r>
              <a:rPr lang="ru-RU" sz="2000" dirty="0" err="1" smtClean="0"/>
              <a:t>горизонтқа</a:t>
            </a:r>
            <a:r>
              <a:rPr lang="ru-RU" sz="2000" dirty="0" smtClean="0"/>
              <a:t> </a:t>
            </a:r>
            <a:r>
              <a:rPr lang="ru-RU" sz="2000" dirty="0" err="1" smtClean="0"/>
              <a:t>жеткізуге</a:t>
            </a:r>
            <a:r>
              <a:rPr lang="ru-RU" sz="2000" dirty="0" smtClean="0"/>
              <a:t> , </a:t>
            </a:r>
            <a:r>
              <a:rPr lang="ru-RU" sz="2000" dirty="0" err="1" smtClean="0"/>
              <a:t>кенді</a:t>
            </a:r>
            <a:r>
              <a:rPr lang="ru-RU" sz="2000" dirty="0" smtClean="0"/>
              <a:t> </a:t>
            </a:r>
            <a:r>
              <a:rPr lang="ru-RU" sz="2000" dirty="0" err="1" smtClean="0"/>
              <a:t>қайта</a:t>
            </a:r>
            <a:r>
              <a:rPr lang="ru-RU" sz="2000" dirty="0" smtClean="0"/>
              <a:t> </a:t>
            </a:r>
            <a:r>
              <a:rPr lang="ru-RU" sz="2000" dirty="0" err="1" smtClean="0"/>
              <a:t>уатуға</a:t>
            </a:r>
            <a:r>
              <a:rPr lang="ru-RU" sz="2000" dirty="0" smtClean="0"/>
              <a:t> </a:t>
            </a:r>
            <a:r>
              <a:rPr lang="ru-RU" sz="2000" dirty="0" err="1" smtClean="0"/>
              <a:t>қызмет</a:t>
            </a:r>
            <a:r>
              <a:rPr lang="ru-RU" sz="2000" dirty="0" smtClean="0"/>
              <a:t> </a:t>
            </a:r>
            <a:r>
              <a:rPr lang="ru-RU" sz="2000" dirty="0" err="1" smtClean="0"/>
              <a:t>ететін</a:t>
            </a:r>
            <a:r>
              <a:rPr lang="ru-RU" sz="2000" dirty="0" smtClean="0"/>
              <a:t> </a:t>
            </a:r>
            <a:r>
              <a:rPr lang="ru-RU" sz="2000" dirty="0" err="1" smtClean="0"/>
              <a:t>штректер</a:t>
            </a:r>
            <a:r>
              <a:rPr lang="ru-RU" sz="2000" dirty="0" smtClean="0"/>
              <a:t> мен  </a:t>
            </a:r>
            <a:r>
              <a:rPr lang="ru-RU" sz="2000" dirty="0" err="1" smtClean="0"/>
              <a:t>орттар</a:t>
            </a:r>
            <a:r>
              <a:rPr lang="ru-RU" sz="2000" dirty="0" smtClean="0"/>
              <a:t>, </a:t>
            </a:r>
          </a:p>
          <a:p>
            <a:pPr marL="285750" indent="-285750">
              <a:buFontTx/>
              <a:buChar char="-"/>
            </a:pPr>
            <a:r>
              <a:rPr lang="ru-RU" sz="2000" dirty="0" err="1" smtClean="0"/>
              <a:t>Елеу</a:t>
            </a:r>
            <a:r>
              <a:rPr lang="ru-RU" sz="2000" dirty="0" smtClean="0"/>
              <a:t>  </a:t>
            </a:r>
            <a:r>
              <a:rPr lang="ru-RU" sz="2000" dirty="0" err="1" smtClean="0"/>
              <a:t>горизонтының</a:t>
            </a:r>
            <a:r>
              <a:rPr lang="ru-RU" sz="2000" dirty="0" smtClean="0"/>
              <a:t> </a:t>
            </a:r>
            <a:r>
              <a:rPr lang="ru-RU" sz="2000" dirty="0" err="1" smtClean="0"/>
              <a:t>қазбалары</a:t>
            </a:r>
            <a:r>
              <a:rPr lang="ru-RU" sz="2000" dirty="0" smtClean="0"/>
              <a:t> </a:t>
            </a:r>
            <a:r>
              <a:rPr lang="ru-RU" sz="2000" dirty="0"/>
              <a:t>- </a:t>
            </a:r>
            <a:r>
              <a:rPr lang="ru-RU" sz="2000" dirty="0" err="1" smtClean="0"/>
              <a:t>камерлар</a:t>
            </a:r>
            <a:r>
              <a:rPr lang="ru-RU" sz="2000" dirty="0" smtClean="0"/>
              <a:t>, </a:t>
            </a:r>
            <a:r>
              <a:rPr lang="ru-RU" sz="2000" dirty="0" err="1" smtClean="0"/>
              <a:t>штректер</a:t>
            </a:r>
            <a:r>
              <a:rPr lang="ru-RU" sz="2000" dirty="0" smtClean="0"/>
              <a:t>, </a:t>
            </a:r>
            <a:r>
              <a:rPr lang="ru-RU" sz="2000" dirty="0" err="1" smtClean="0"/>
              <a:t>орттар,кенді</a:t>
            </a:r>
            <a:r>
              <a:rPr lang="ru-RU" sz="2000" dirty="0" smtClean="0"/>
              <a:t> </a:t>
            </a:r>
            <a:r>
              <a:rPr lang="ru-RU" sz="2000" dirty="0" err="1" smtClean="0"/>
              <a:t>қайта</a:t>
            </a:r>
            <a:r>
              <a:rPr lang="ru-RU" sz="2000" dirty="0" smtClean="0"/>
              <a:t> </a:t>
            </a:r>
            <a:r>
              <a:rPr lang="ru-RU" sz="2000" dirty="0" err="1" smtClean="0"/>
              <a:t>уатуға</a:t>
            </a:r>
            <a:r>
              <a:rPr lang="ru-RU" sz="2000" dirty="0" smtClean="0"/>
              <a:t>, </a:t>
            </a:r>
            <a:r>
              <a:rPr lang="ru-RU" sz="2000" dirty="0" err="1" smtClean="0"/>
              <a:t>кендінегізгі</a:t>
            </a:r>
            <a:r>
              <a:rPr lang="ru-RU" sz="2000" dirty="0" smtClean="0"/>
              <a:t> </a:t>
            </a:r>
            <a:r>
              <a:rPr lang="ru-RU" sz="2000" dirty="0" err="1" smtClean="0"/>
              <a:t>горизонтқа</a:t>
            </a:r>
            <a:r>
              <a:rPr lang="ru-RU" sz="2000" dirty="0" smtClean="0"/>
              <a:t> </a:t>
            </a:r>
            <a:r>
              <a:rPr lang="ru-RU" sz="2000" dirty="0" err="1" smtClean="0"/>
              <a:t>жеткізуге</a:t>
            </a:r>
            <a:r>
              <a:rPr lang="ru-RU" sz="2000" dirty="0" smtClean="0"/>
              <a:t> </a:t>
            </a:r>
            <a:r>
              <a:rPr lang="ru-RU" sz="2000" dirty="0" err="1" smtClean="0"/>
              <a:t>қызмететеді</a:t>
            </a:r>
            <a:r>
              <a:rPr lang="ru-RU" sz="2000" dirty="0" smtClean="0"/>
              <a:t>.</a:t>
            </a:r>
          </a:p>
          <a:p>
            <a:pPr marL="285750" indent="-285750">
              <a:buFontTx/>
              <a:buChar char="-"/>
            </a:pPr>
            <a:r>
              <a:rPr lang="ru-RU" sz="2000" dirty="0" smtClean="0"/>
              <a:t>Блок </a:t>
            </a:r>
            <a:r>
              <a:rPr lang="ru-RU" sz="2000" dirty="0" err="1" smtClean="0"/>
              <a:t>астынан</a:t>
            </a:r>
            <a:r>
              <a:rPr lang="ru-RU" sz="2000" dirty="0" smtClean="0"/>
              <a:t> </a:t>
            </a:r>
            <a:r>
              <a:rPr lang="ru-RU" sz="2000" dirty="0" err="1" smtClean="0"/>
              <a:t>массивті</a:t>
            </a:r>
            <a:r>
              <a:rPr lang="ru-RU" sz="2000" dirty="0" smtClean="0"/>
              <a:t> </a:t>
            </a:r>
            <a:r>
              <a:rPr lang="ru-RU" sz="2000" dirty="0" err="1" smtClean="0"/>
              <a:t>бөлуге</a:t>
            </a:r>
            <a:r>
              <a:rPr lang="ru-RU" sz="2000" dirty="0" smtClean="0"/>
              <a:t> </a:t>
            </a:r>
            <a:r>
              <a:rPr lang="ru-RU" sz="2000" dirty="0" err="1" smtClean="0"/>
              <a:t>арналған</a:t>
            </a:r>
            <a:r>
              <a:rPr lang="ru-RU" sz="2000" dirty="0" smtClean="0"/>
              <a:t> </a:t>
            </a:r>
            <a:r>
              <a:rPr lang="ru-RU" sz="2000" dirty="0" err="1" smtClean="0"/>
              <a:t>астын</a:t>
            </a:r>
            <a:r>
              <a:rPr lang="ru-RU" sz="2000" dirty="0" smtClean="0"/>
              <a:t> </a:t>
            </a:r>
            <a:r>
              <a:rPr lang="ru-RU" sz="2000" dirty="0" err="1" smtClean="0"/>
              <a:t>қию</a:t>
            </a:r>
            <a:r>
              <a:rPr lang="ru-RU" sz="2000" dirty="0" smtClean="0"/>
              <a:t> </a:t>
            </a:r>
            <a:r>
              <a:rPr lang="ru-RU" sz="2000" dirty="0" err="1" smtClean="0"/>
              <a:t>қазбалары</a:t>
            </a:r>
            <a:r>
              <a:rPr lang="ru-RU" sz="2000" dirty="0" smtClean="0"/>
              <a:t>.</a:t>
            </a:r>
          </a:p>
          <a:p>
            <a:pPr marL="285750" indent="-285750">
              <a:buFontTx/>
              <a:buChar char="-"/>
            </a:pPr>
            <a:r>
              <a:rPr lang="ru-RU" sz="2000" dirty="0" smtClean="0"/>
              <a:t>Горизонталь </a:t>
            </a:r>
            <a:r>
              <a:rPr lang="ru-RU" sz="2000" dirty="0" err="1" smtClean="0"/>
              <a:t>және</a:t>
            </a:r>
            <a:r>
              <a:rPr lang="ru-RU" sz="2000" dirty="0" smtClean="0"/>
              <a:t>  вертикаль </a:t>
            </a:r>
            <a:r>
              <a:rPr lang="ru-RU" sz="2000" dirty="0" err="1" smtClean="0"/>
              <a:t>жүргіш</a:t>
            </a:r>
            <a:r>
              <a:rPr lang="ru-RU" sz="2000" dirty="0" smtClean="0"/>
              <a:t> </a:t>
            </a:r>
            <a:r>
              <a:rPr lang="ru-RU" sz="2000" dirty="0" err="1" smtClean="0"/>
              <a:t>жолдар</a:t>
            </a:r>
            <a:r>
              <a:rPr lang="ru-RU" sz="2000" dirty="0" smtClean="0"/>
              <a:t>, </a:t>
            </a:r>
            <a:r>
              <a:rPr lang="ru-RU" sz="2000" dirty="0" err="1" smtClean="0"/>
              <a:t>вентиляциылық</a:t>
            </a:r>
            <a:r>
              <a:rPr lang="ru-RU" sz="2000" dirty="0" smtClean="0"/>
              <a:t> </a:t>
            </a:r>
            <a:r>
              <a:rPr lang="ru-RU" sz="2000" dirty="0" err="1" smtClean="0"/>
              <a:t>қиылусулар</a:t>
            </a:r>
            <a:r>
              <a:rPr lang="ru-RU" sz="2000" dirty="0" smtClean="0"/>
              <a:t> </a:t>
            </a:r>
            <a:r>
              <a:rPr lang="ru-RU" sz="2000" dirty="0" err="1" smtClean="0"/>
              <a:t>және</a:t>
            </a:r>
            <a:r>
              <a:rPr lang="ru-RU" sz="2000" dirty="0" smtClean="0"/>
              <a:t> </a:t>
            </a:r>
            <a:r>
              <a:rPr lang="ru-RU" sz="2000" dirty="0" err="1" smtClean="0"/>
              <a:t>т.б</a:t>
            </a:r>
            <a:r>
              <a:rPr lang="ru-RU" dirty="0" smtClean="0"/>
              <a:t>.</a:t>
            </a:r>
          </a:p>
        </p:txBody>
      </p:sp>
    </p:spTree>
    <p:extLst>
      <p:ext uri="{BB962C8B-B14F-4D97-AF65-F5344CB8AC3E}">
        <p14:creationId xmlns:p14="http://schemas.microsoft.com/office/powerpoint/2010/main" val="42421596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06338"/>
            <a:ext cx="11366500" cy="369332"/>
          </a:xfrm>
          <a:prstGeom prst="rect">
            <a:avLst/>
          </a:prstGeom>
        </p:spPr>
        <p:txBody>
          <a:bodyPr wrap="square">
            <a:spAutoFit/>
          </a:bodyPr>
          <a:lstStyle/>
          <a:p>
            <a:pPr algn="just"/>
            <a:r>
              <a:rPr lang="ru-RU" dirty="0" smtClean="0"/>
              <a:t>	</a:t>
            </a:r>
            <a:endParaRPr lang="ru-RU" sz="1400" dirty="0"/>
          </a:p>
        </p:txBody>
      </p:sp>
      <p:sp>
        <p:nvSpPr>
          <p:cNvPr id="5" name="Прямоугольник 4"/>
          <p:cNvSpPr/>
          <p:nvPr/>
        </p:nvSpPr>
        <p:spPr>
          <a:xfrm>
            <a:off x="431800" y="875437"/>
            <a:ext cx="9690100" cy="4801314"/>
          </a:xfrm>
          <a:prstGeom prst="rect">
            <a:avLst/>
          </a:prstGeom>
        </p:spPr>
        <p:txBody>
          <a:bodyPr wrap="square">
            <a:spAutoFit/>
          </a:bodyPr>
          <a:lstStyle/>
          <a:p>
            <a:r>
              <a:rPr lang="ru-RU" sz="3000" b="1" dirty="0">
                <a:solidFill>
                  <a:srgbClr val="FF0000"/>
                </a:solidFill>
              </a:rPr>
              <a:t>2. </a:t>
            </a:r>
            <a:r>
              <a:rPr lang="ru-RU" sz="3000" b="1" dirty="0" smtClean="0">
                <a:solidFill>
                  <a:srgbClr val="FF0000"/>
                </a:solidFill>
              </a:rPr>
              <a:t>Кен </a:t>
            </a:r>
            <a:r>
              <a:rPr lang="ru-RU" sz="3000" b="1" dirty="0" err="1" smtClean="0">
                <a:solidFill>
                  <a:srgbClr val="FF0000"/>
                </a:solidFill>
              </a:rPr>
              <a:t>сілемдерін</a:t>
            </a:r>
            <a:r>
              <a:rPr lang="ru-RU" sz="3000" b="1" dirty="0" smtClean="0">
                <a:solidFill>
                  <a:srgbClr val="FF0000"/>
                </a:solidFill>
              </a:rPr>
              <a:t> </a:t>
            </a:r>
            <a:r>
              <a:rPr lang="ru-RU" sz="3000" b="1" dirty="0" err="1" smtClean="0">
                <a:solidFill>
                  <a:srgbClr val="FF0000"/>
                </a:solidFill>
              </a:rPr>
              <a:t>даярлау</a:t>
            </a:r>
            <a:r>
              <a:rPr lang="ru-RU" sz="3000" b="1" dirty="0" smtClean="0">
                <a:solidFill>
                  <a:srgbClr val="FF0000"/>
                </a:solidFill>
              </a:rPr>
              <a:t> </a:t>
            </a:r>
            <a:r>
              <a:rPr lang="ru-RU" sz="3000" b="1" dirty="0" err="1" smtClean="0">
                <a:solidFill>
                  <a:srgbClr val="FF0000"/>
                </a:solidFill>
              </a:rPr>
              <a:t>тәсілдері</a:t>
            </a:r>
            <a:r>
              <a:rPr lang="ru-RU" sz="3000" b="1" dirty="0" smtClean="0">
                <a:solidFill>
                  <a:srgbClr val="FF0000"/>
                </a:solidFill>
              </a:rPr>
              <a:t>  </a:t>
            </a:r>
            <a:r>
              <a:rPr lang="ru-RU" sz="3000" b="1" dirty="0">
                <a:solidFill>
                  <a:srgbClr val="FF0000"/>
                </a:solidFill>
              </a:rPr>
              <a:t>(Классификация способов подготовки</a:t>
            </a:r>
            <a:r>
              <a:rPr lang="ru-RU" sz="3000" b="1" dirty="0" smtClean="0">
                <a:solidFill>
                  <a:srgbClr val="FF0000"/>
                </a:solidFill>
              </a:rPr>
              <a:t>).</a:t>
            </a:r>
          </a:p>
          <a:p>
            <a:endParaRPr lang="ru-RU" sz="2600" b="1" dirty="0" smtClean="0">
              <a:solidFill>
                <a:srgbClr val="FF0000"/>
              </a:solidFill>
            </a:endParaRPr>
          </a:p>
          <a:p>
            <a:endParaRPr lang="ru-RU" sz="2600" b="1" dirty="0">
              <a:solidFill>
                <a:srgbClr val="FF0000"/>
              </a:solidFill>
            </a:endParaRPr>
          </a:p>
          <a:p>
            <a:endParaRPr lang="ru-RU" sz="2600" b="1" dirty="0">
              <a:solidFill>
                <a:srgbClr val="FF0000"/>
              </a:solidFill>
            </a:endParaRPr>
          </a:p>
          <a:p>
            <a:r>
              <a:rPr lang="ru-RU" sz="2400" dirty="0" err="1" smtClean="0">
                <a:solidFill>
                  <a:srgbClr val="00B050"/>
                </a:solidFill>
              </a:rPr>
              <a:t>Даярлау</a:t>
            </a:r>
            <a:r>
              <a:rPr lang="ru-RU" sz="2400" dirty="0" smtClean="0">
                <a:solidFill>
                  <a:srgbClr val="00B050"/>
                </a:solidFill>
              </a:rPr>
              <a:t> </a:t>
            </a:r>
            <a:r>
              <a:rPr lang="ru-RU" sz="2400" dirty="0" err="1" smtClean="0">
                <a:solidFill>
                  <a:srgbClr val="00B050"/>
                </a:solidFill>
              </a:rPr>
              <a:t>тәсіліне</a:t>
            </a:r>
            <a:r>
              <a:rPr lang="ru-RU" sz="2400" dirty="0" smtClean="0">
                <a:solidFill>
                  <a:srgbClr val="00B050"/>
                </a:solidFill>
              </a:rPr>
              <a:t> </a:t>
            </a:r>
            <a:r>
              <a:rPr lang="ru-RU" sz="2400" dirty="0" err="1" smtClean="0">
                <a:solidFill>
                  <a:srgbClr val="00B050"/>
                </a:solidFill>
              </a:rPr>
              <a:t>әсер</a:t>
            </a:r>
            <a:r>
              <a:rPr lang="ru-RU" sz="2400" dirty="0" smtClean="0">
                <a:solidFill>
                  <a:srgbClr val="00B050"/>
                </a:solidFill>
              </a:rPr>
              <a:t> </a:t>
            </a:r>
            <a:r>
              <a:rPr lang="ru-RU" sz="2400" dirty="0" err="1" smtClean="0">
                <a:solidFill>
                  <a:srgbClr val="00B050"/>
                </a:solidFill>
              </a:rPr>
              <a:t>ететін</a:t>
            </a:r>
            <a:r>
              <a:rPr lang="ru-RU" sz="2400" dirty="0" smtClean="0">
                <a:solidFill>
                  <a:srgbClr val="00B050"/>
                </a:solidFill>
              </a:rPr>
              <a:t> </a:t>
            </a:r>
            <a:r>
              <a:rPr lang="ru-RU" sz="2400" dirty="0" err="1" smtClean="0">
                <a:solidFill>
                  <a:srgbClr val="00B050"/>
                </a:solidFill>
              </a:rPr>
              <a:t>фактортар</a:t>
            </a:r>
            <a:r>
              <a:rPr lang="ru-RU" sz="2400" dirty="0" smtClean="0">
                <a:solidFill>
                  <a:srgbClr val="00B050"/>
                </a:solidFill>
              </a:rPr>
              <a:t>: </a:t>
            </a:r>
            <a:r>
              <a:rPr lang="ru-RU" sz="2400" dirty="0" err="1" smtClean="0"/>
              <a:t>кен</a:t>
            </a:r>
            <a:r>
              <a:rPr lang="ru-RU" sz="2400" dirty="0" smtClean="0"/>
              <a:t> </a:t>
            </a:r>
            <a:r>
              <a:rPr lang="ru-RU" sz="2400" dirty="0" err="1" smtClean="0"/>
              <a:t>сілемінің</a:t>
            </a:r>
            <a:r>
              <a:rPr lang="ru-RU" sz="2400" dirty="0" smtClean="0"/>
              <a:t> </a:t>
            </a:r>
            <a:r>
              <a:rPr lang="ru-RU" sz="2400" dirty="0" err="1" smtClean="0"/>
              <a:t>қалыңдығы</a:t>
            </a:r>
            <a:r>
              <a:rPr lang="ru-RU" sz="2400" dirty="0" smtClean="0"/>
              <a:t> </a:t>
            </a:r>
            <a:r>
              <a:rPr lang="ru-RU" sz="2400" dirty="0" err="1" smtClean="0"/>
              <a:t>және</a:t>
            </a:r>
            <a:r>
              <a:rPr lang="ru-RU" sz="2400" dirty="0" smtClean="0"/>
              <a:t> </a:t>
            </a:r>
            <a:r>
              <a:rPr lang="ru-RU" sz="2400" dirty="0" err="1" smtClean="0"/>
              <a:t>құлау</a:t>
            </a:r>
            <a:r>
              <a:rPr lang="ru-RU" sz="2400" dirty="0" smtClean="0"/>
              <a:t> </a:t>
            </a:r>
            <a:r>
              <a:rPr lang="ru-RU" sz="2400" dirty="0" err="1" smtClean="0"/>
              <a:t>бұрышы</a:t>
            </a:r>
            <a:r>
              <a:rPr lang="ru-RU" sz="2400" dirty="0" smtClean="0"/>
              <a:t>, </a:t>
            </a:r>
            <a:r>
              <a:rPr lang="ru-RU" sz="2400" dirty="0" err="1" smtClean="0"/>
              <a:t>кен</a:t>
            </a:r>
            <a:r>
              <a:rPr lang="ru-RU" sz="2400" dirty="0" smtClean="0"/>
              <a:t> </a:t>
            </a:r>
            <a:r>
              <a:rPr lang="ru-RU" sz="2400" dirty="0" err="1" smtClean="0"/>
              <a:t>және</a:t>
            </a:r>
            <a:r>
              <a:rPr lang="ru-RU" sz="2400" dirty="0" smtClean="0"/>
              <a:t> тау </a:t>
            </a:r>
            <a:r>
              <a:rPr lang="ru-RU" sz="2400" dirty="0" err="1" smtClean="0"/>
              <a:t>жыныстарының</a:t>
            </a:r>
            <a:r>
              <a:rPr lang="ru-RU" sz="2400" dirty="0" smtClean="0"/>
              <a:t> </a:t>
            </a:r>
            <a:r>
              <a:rPr lang="ru-RU" sz="2400" dirty="0" err="1" smtClean="0"/>
              <a:t>механикалық</a:t>
            </a:r>
            <a:r>
              <a:rPr lang="ru-RU" sz="2400" dirty="0" smtClean="0"/>
              <a:t> </a:t>
            </a:r>
            <a:r>
              <a:rPr lang="ru-RU" sz="2400" dirty="0" err="1" smtClean="0"/>
              <a:t>қасиеттері</a:t>
            </a:r>
            <a:r>
              <a:rPr lang="ru-RU" sz="2400" dirty="0" smtClean="0"/>
              <a:t>.</a:t>
            </a:r>
          </a:p>
          <a:p>
            <a:endParaRPr lang="ru-RU" sz="2400" dirty="0" smtClean="0"/>
          </a:p>
          <a:p>
            <a:r>
              <a:rPr lang="ru-RU" sz="2400" dirty="0" smtClean="0">
                <a:solidFill>
                  <a:srgbClr val="00B050"/>
                </a:solidFill>
              </a:rPr>
              <a:t>Кен </a:t>
            </a:r>
            <a:r>
              <a:rPr lang="ru-RU" sz="2400" dirty="0" err="1" smtClean="0">
                <a:solidFill>
                  <a:srgbClr val="00B050"/>
                </a:solidFill>
              </a:rPr>
              <a:t>сілемінің</a:t>
            </a:r>
            <a:r>
              <a:rPr lang="ru-RU" sz="2400" dirty="0" smtClean="0">
                <a:solidFill>
                  <a:srgbClr val="00B050"/>
                </a:solidFill>
              </a:rPr>
              <a:t> </a:t>
            </a:r>
            <a:r>
              <a:rPr lang="ru-RU" sz="2400" dirty="0" err="1" smtClean="0">
                <a:solidFill>
                  <a:srgbClr val="00B050"/>
                </a:solidFill>
              </a:rPr>
              <a:t>құлау</a:t>
            </a:r>
            <a:r>
              <a:rPr lang="ru-RU" sz="2400" dirty="0" smtClean="0">
                <a:solidFill>
                  <a:srgbClr val="00B050"/>
                </a:solidFill>
              </a:rPr>
              <a:t> </a:t>
            </a:r>
            <a:r>
              <a:rPr lang="ru-RU" sz="2400" dirty="0" err="1" smtClean="0">
                <a:solidFill>
                  <a:srgbClr val="00B050"/>
                </a:solidFill>
              </a:rPr>
              <a:t>бұрышына</a:t>
            </a:r>
            <a:r>
              <a:rPr lang="ru-RU" sz="2400" dirty="0" smtClean="0">
                <a:solidFill>
                  <a:srgbClr val="00B050"/>
                </a:solidFill>
              </a:rPr>
              <a:t> </a:t>
            </a:r>
            <a:r>
              <a:rPr lang="ru-RU" sz="2400" dirty="0" err="1" smtClean="0">
                <a:solidFill>
                  <a:srgbClr val="00B050"/>
                </a:solidFill>
              </a:rPr>
              <a:t>байланысты</a:t>
            </a:r>
            <a:r>
              <a:rPr lang="ru-RU" sz="2400" dirty="0" smtClean="0">
                <a:solidFill>
                  <a:srgbClr val="00B050"/>
                </a:solidFill>
              </a:rPr>
              <a:t> </a:t>
            </a:r>
            <a:r>
              <a:rPr lang="ru-RU" sz="2400" dirty="0" err="1" smtClean="0">
                <a:solidFill>
                  <a:srgbClr val="00B050"/>
                </a:solidFill>
              </a:rPr>
              <a:t>кенорнын</a:t>
            </a:r>
            <a:r>
              <a:rPr lang="ru-RU" sz="2400" dirty="0" smtClean="0">
                <a:solidFill>
                  <a:srgbClr val="00B050"/>
                </a:solidFill>
              </a:rPr>
              <a:t> </a:t>
            </a:r>
            <a:r>
              <a:rPr lang="ru-RU" sz="2400" dirty="0" err="1" smtClean="0">
                <a:solidFill>
                  <a:srgbClr val="00B050"/>
                </a:solidFill>
              </a:rPr>
              <a:t>даярлау</a:t>
            </a:r>
            <a:r>
              <a:rPr lang="ru-RU" sz="2400" dirty="0" smtClean="0">
                <a:solidFill>
                  <a:srgbClr val="00B050"/>
                </a:solidFill>
              </a:rPr>
              <a:t> </a:t>
            </a:r>
            <a:r>
              <a:rPr lang="ru-RU" sz="2400" dirty="0" err="1" smtClean="0">
                <a:solidFill>
                  <a:srgbClr val="00B050"/>
                </a:solidFill>
              </a:rPr>
              <a:t>тәсілдері</a:t>
            </a:r>
            <a:r>
              <a:rPr lang="ru-RU" sz="2400" dirty="0" smtClean="0">
                <a:solidFill>
                  <a:srgbClr val="00B050"/>
                </a:solidFill>
              </a:rPr>
              <a:t>: </a:t>
            </a:r>
          </a:p>
          <a:p>
            <a:r>
              <a:rPr lang="ru-RU" sz="2400" dirty="0" err="1" smtClean="0"/>
              <a:t>панельдік</a:t>
            </a:r>
            <a:r>
              <a:rPr lang="ru-RU" sz="2400" dirty="0" smtClean="0"/>
              <a:t>, </a:t>
            </a:r>
            <a:r>
              <a:rPr lang="ru-RU" sz="2400" dirty="0" err="1" smtClean="0"/>
              <a:t>этаждық</a:t>
            </a:r>
            <a:r>
              <a:rPr lang="ru-RU" sz="2400" dirty="0" smtClean="0"/>
              <a:t> </a:t>
            </a:r>
            <a:r>
              <a:rPr lang="ru-RU" sz="2400" dirty="0" err="1" smtClean="0"/>
              <a:t>және</a:t>
            </a:r>
            <a:r>
              <a:rPr lang="ru-RU" sz="2400" dirty="0" smtClean="0"/>
              <a:t> </a:t>
            </a:r>
            <a:r>
              <a:rPr lang="ru-RU" sz="2400" dirty="0" err="1" smtClean="0"/>
              <a:t>құрама</a:t>
            </a:r>
            <a:r>
              <a:rPr lang="ru-RU" sz="2400" dirty="0" smtClean="0"/>
              <a:t>.  </a:t>
            </a:r>
            <a:endParaRPr lang="ru-RU" sz="2400" dirty="0"/>
          </a:p>
        </p:txBody>
      </p:sp>
    </p:spTree>
    <p:extLst>
      <p:ext uri="{BB962C8B-B14F-4D97-AF65-F5344CB8AC3E}">
        <p14:creationId xmlns:p14="http://schemas.microsoft.com/office/powerpoint/2010/main" val="33351858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8437948" y="391091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3" name="Прямоугольник 2"/>
          <p:cNvSpPr/>
          <p:nvPr/>
        </p:nvSpPr>
        <p:spPr>
          <a:xfrm>
            <a:off x="383059" y="458913"/>
            <a:ext cx="8835081" cy="2062103"/>
          </a:xfrm>
          <a:prstGeom prst="rect">
            <a:avLst/>
          </a:prstGeom>
        </p:spPr>
        <p:txBody>
          <a:bodyPr wrap="square">
            <a:spAutoFit/>
          </a:bodyPr>
          <a:lstStyle/>
          <a:p>
            <a:pPr algn="just"/>
            <a:r>
              <a:rPr lang="ru-RU" sz="2800" dirty="0" err="1" smtClean="0">
                <a:solidFill>
                  <a:srgbClr val="C00000"/>
                </a:solidFill>
              </a:rPr>
              <a:t>Панельдік</a:t>
            </a:r>
            <a:r>
              <a:rPr lang="ru-RU" sz="2800" dirty="0" smtClean="0">
                <a:solidFill>
                  <a:srgbClr val="C00000"/>
                </a:solidFill>
              </a:rPr>
              <a:t> </a:t>
            </a:r>
            <a:r>
              <a:rPr lang="ru-RU" sz="2800" dirty="0" err="1" smtClean="0">
                <a:solidFill>
                  <a:srgbClr val="C00000"/>
                </a:solidFill>
              </a:rPr>
              <a:t>тәсіл</a:t>
            </a:r>
            <a:r>
              <a:rPr lang="ru-RU" sz="2800" dirty="0" smtClean="0">
                <a:solidFill>
                  <a:srgbClr val="C00000"/>
                </a:solidFill>
              </a:rPr>
              <a:t> </a:t>
            </a:r>
            <a:r>
              <a:rPr lang="ru-RU" sz="2800" dirty="0" smtClean="0"/>
              <a:t>(1 </a:t>
            </a:r>
            <a:r>
              <a:rPr lang="ru-RU" sz="2800" dirty="0" err="1" smtClean="0"/>
              <a:t>сурет</a:t>
            </a:r>
            <a:r>
              <a:rPr lang="ru-RU" sz="2800" dirty="0" smtClean="0"/>
              <a:t>) </a:t>
            </a:r>
            <a:r>
              <a:rPr lang="ru-RU" sz="2800" dirty="0" err="1" smtClean="0"/>
              <a:t>көлбеу</a:t>
            </a:r>
            <a:r>
              <a:rPr lang="ru-RU" sz="2800" dirty="0" smtClean="0"/>
              <a:t> </a:t>
            </a:r>
            <a:r>
              <a:rPr lang="ru-RU" sz="2800" dirty="0" err="1" smtClean="0"/>
              <a:t>кенорынларын</a:t>
            </a:r>
            <a:r>
              <a:rPr lang="ru-RU" sz="2800" dirty="0" smtClean="0"/>
              <a:t> </a:t>
            </a:r>
            <a:r>
              <a:rPr lang="ru-RU" sz="2800" dirty="0" err="1" smtClean="0"/>
              <a:t>игеруде</a:t>
            </a:r>
            <a:r>
              <a:rPr lang="ru-RU" sz="2800" dirty="0" smtClean="0"/>
              <a:t> </a:t>
            </a:r>
            <a:r>
              <a:rPr lang="ru-RU" sz="2800" dirty="0" err="1" smtClean="0"/>
              <a:t>қолданылады</a:t>
            </a:r>
            <a:r>
              <a:rPr lang="ru-RU" sz="2800" dirty="0" smtClean="0"/>
              <a:t>.</a:t>
            </a:r>
          </a:p>
          <a:p>
            <a:pPr algn="just"/>
            <a:r>
              <a:rPr lang="ru-RU" dirty="0" smtClean="0"/>
              <a:t>Шахта </a:t>
            </a:r>
            <a:r>
              <a:rPr lang="ru-RU" dirty="0" err="1" smtClean="0"/>
              <a:t>алабы</a:t>
            </a:r>
            <a:r>
              <a:rPr lang="ru-RU" dirty="0" smtClean="0"/>
              <a:t>  </a:t>
            </a:r>
            <a:r>
              <a:rPr lang="ru-RU" dirty="0" err="1" smtClean="0"/>
              <a:t>тасымалдау</a:t>
            </a:r>
            <a:r>
              <a:rPr lang="ru-RU" dirty="0" smtClean="0"/>
              <a:t> </a:t>
            </a:r>
            <a:r>
              <a:rPr lang="ru-RU" dirty="0" err="1" smtClean="0"/>
              <a:t>штректері</a:t>
            </a:r>
            <a:r>
              <a:rPr lang="ru-RU" dirty="0" smtClean="0"/>
              <a:t> (</a:t>
            </a:r>
            <a:r>
              <a:rPr lang="ru-RU" dirty="0" err="1" smtClean="0"/>
              <a:t>басты</a:t>
            </a:r>
            <a:r>
              <a:rPr lang="ru-RU" dirty="0" smtClean="0"/>
              <a:t> </a:t>
            </a:r>
            <a:r>
              <a:rPr lang="ru-RU" dirty="0" err="1" smtClean="0"/>
              <a:t>және</a:t>
            </a:r>
            <a:r>
              <a:rPr lang="ru-RU" dirty="0" smtClean="0"/>
              <a:t> </a:t>
            </a:r>
            <a:r>
              <a:rPr lang="ru-RU" dirty="0" err="1" smtClean="0"/>
              <a:t>панельдік</a:t>
            </a:r>
            <a:r>
              <a:rPr lang="ru-RU" dirty="0" smtClean="0"/>
              <a:t>) </a:t>
            </a:r>
            <a:r>
              <a:rPr lang="ru-RU" dirty="0" err="1" smtClean="0"/>
              <a:t>арқылы</a:t>
            </a:r>
            <a:r>
              <a:rPr lang="ru-RU" dirty="0" smtClean="0"/>
              <a:t> </a:t>
            </a:r>
            <a:r>
              <a:rPr lang="ru-RU" dirty="0" err="1" smtClean="0"/>
              <a:t>ені</a:t>
            </a:r>
            <a:r>
              <a:rPr lang="ru-RU" dirty="0" smtClean="0"/>
              <a:t> 60–200м </a:t>
            </a:r>
            <a:r>
              <a:rPr lang="ru-RU" dirty="0" err="1" smtClean="0"/>
              <a:t>және</a:t>
            </a:r>
            <a:r>
              <a:rPr lang="ru-RU" dirty="0" smtClean="0"/>
              <a:t> </a:t>
            </a:r>
            <a:r>
              <a:rPr lang="ru-RU" dirty="0" err="1" smtClean="0"/>
              <a:t>ұзындығы</a:t>
            </a:r>
            <a:r>
              <a:rPr lang="ru-RU" dirty="0" smtClean="0"/>
              <a:t> </a:t>
            </a:r>
            <a:r>
              <a:rPr lang="ru-RU" dirty="0" err="1" smtClean="0"/>
              <a:t>бірнеше</a:t>
            </a:r>
            <a:r>
              <a:rPr lang="ru-RU" dirty="0" smtClean="0"/>
              <a:t> </a:t>
            </a:r>
            <a:r>
              <a:rPr lang="ru-RU" dirty="0" err="1" smtClean="0"/>
              <a:t>жүздеген</a:t>
            </a:r>
            <a:r>
              <a:rPr lang="ru-RU" dirty="0" smtClean="0"/>
              <a:t> метр </a:t>
            </a:r>
            <a:r>
              <a:rPr lang="ru-RU" dirty="0" err="1" smtClean="0"/>
              <a:t>болатын</a:t>
            </a:r>
            <a:r>
              <a:rPr lang="ru-RU" dirty="0" smtClean="0"/>
              <a:t> </a:t>
            </a:r>
            <a:r>
              <a:rPr lang="ru-RU" dirty="0" err="1" smtClean="0"/>
              <a:t>панельдерге</a:t>
            </a:r>
            <a:r>
              <a:rPr lang="ru-RU" dirty="0" smtClean="0"/>
              <a:t> </a:t>
            </a:r>
            <a:r>
              <a:rPr lang="ru-RU" dirty="0" err="1" smtClean="0"/>
              <a:t>бөлінеді</a:t>
            </a:r>
            <a:r>
              <a:rPr lang="ru-RU" dirty="0" smtClean="0"/>
              <a:t> (</a:t>
            </a:r>
            <a:r>
              <a:rPr lang="ru-RU" dirty="0" err="1" smtClean="0"/>
              <a:t>бұл</a:t>
            </a:r>
            <a:r>
              <a:rPr lang="ru-RU" dirty="0" smtClean="0"/>
              <a:t> </a:t>
            </a:r>
            <a:r>
              <a:rPr lang="ru-RU" dirty="0" err="1" smtClean="0"/>
              <a:t>өлшемдер</a:t>
            </a:r>
            <a:r>
              <a:rPr lang="ru-RU" dirty="0" smtClean="0"/>
              <a:t> </a:t>
            </a:r>
            <a:r>
              <a:rPr lang="ru-RU" dirty="0" err="1" smtClean="0"/>
              <a:t>кенорнының</a:t>
            </a:r>
            <a:r>
              <a:rPr lang="ru-RU" dirty="0" smtClean="0"/>
              <a:t> </a:t>
            </a:r>
            <a:r>
              <a:rPr lang="ru-RU" dirty="0" err="1" smtClean="0"/>
              <a:t>өлшемдеріне</a:t>
            </a:r>
            <a:r>
              <a:rPr lang="ru-RU" dirty="0" smtClean="0"/>
              <a:t>, </a:t>
            </a:r>
            <a:r>
              <a:rPr lang="ru-RU" dirty="0" err="1" smtClean="0"/>
              <a:t>қазу</a:t>
            </a:r>
            <a:r>
              <a:rPr lang="ru-RU" dirty="0" smtClean="0"/>
              <a:t> </a:t>
            </a:r>
            <a:r>
              <a:rPr lang="ru-RU" dirty="0" err="1" smtClean="0"/>
              <a:t>жүйесіне</a:t>
            </a:r>
            <a:r>
              <a:rPr lang="ru-RU" dirty="0" smtClean="0"/>
              <a:t>, </a:t>
            </a:r>
            <a:r>
              <a:rPr lang="ru-RU" dirty="0" err="1" smtClean="0"/>
              <a:t>процестерді</a:t>
            </a:r>
            <a:r>
              <a:rPr lang="ru-RU" dirty="0" smtClean="0"/>
              <a:t> </a:t>
            </a:r>
            <a:r>
              <a:rPr lang="ru-RU" dirty="0" err="1" smtClean="0"/>
              <a:t>механикаландыруға</a:t>
            </a:r>
            <a:r>
              <a:rPr lang="ru-RU" dirty="0" smtClean="0"/>
              <a:t> </a:t>
            </a:r>
            <a:r>
              <a:rPr lang="ru-RU" dirty="0" err="1" smtClean="0"/>
              <a:t>байланысты</a:t>
            </a:r>
            <a:r>
              <a:rPr lang="ru-RU" dirty="0" smtClean="0"/>
              <a:t>).</a:t>
            </a:r>
            <a:endParaRPr lang="ru-RU" dirty="0"/>
          </a:p>
        </p:txBody>
      </p:sp>
      <p:pic>
        <p:nvPicPr>
          <p:cNvPr id="4" name="Рисунок 3"/>
          <p:cNvPicPr>
            <a:picLocks noChangeAspect="1"/>
          </p:cNvPicPr>
          <p:nvPr/>
        </p:nvPicPr>
        <p:blipFill>
          <a:blip r:embed="rId2"/>
          <a:stretch>
            <a:fillRect/>
          </a:stretch>
        </p:blipFill>
        <p:spPr>
          <a:xfrm>
            <a:off x="1112467" y="2490238"/>
            <a:ext cx="4583998" cy="4055763"/>
          </a:xfrm>
          <a:prstGeom prst="rect">
            <a:avLst/>
          </a:prstGeom>
        </p:spPr>
      </p:pic>
      <p:sp>
        <p:nvSpPr>
          <p:cNvPr id="5" name="Прямоугольник 4"/>
          <p:cNvSpPr/>
          <p:nvPr/>
        </p:nvSpPr>
        <p:spPr>
          <a:xfrm>
            <a:off x="6124833" y="3225458"/>
            <a:ext cx="4118919" cy="2585323"/>
          </a:xfrm>
          <a:prstGeom prst="rect">
            <a:avLst/>
          </a:prstGeom>
        </p:spPr>
        <p:txBody>
          <a:bodyPr wrap="square">
            <a:spAutoFit/>
          </a:bodyPr>
          <a:lstStyle/>
          <a:p>
            <a:r>
              <a:rPr lang="ru-RU" dirty="0" err="1" smtClean="0"/>
              <a:t>сурет</a:t>
            </a:r>
            <a:r>
              <a:rPr lang="ru-RU" dirty="0" smtClean="0"/>
              <a:t> </a:t>
            </a:r>
            <a:r>
              <a:rPr lang="ru-RU" dirty="0"/>
              <a:t>1.</a:t>
            </a:r>
          </a:p>
          <a:p>
            <a:r>
              <a:rPr lang="ru-RU" dirty="0" err="1" smtClean="0"/>
              <a:t>Панельдік</a:t>
            </a:r>
            <a:r>
              <a:rPr lang="ru-RU" dirty="0" smtClean="0"/>
              <a:t> </a:t>
            </a:r>
            <a:r>
              <a:rPr lang="ru-RU" dirty="0" err="1" smtClean="0"/>
              <a:t>даярлау</a:t>
            </a:r>
            <a:r>
              <a:rPr lang="ru-RU" dirty="0" smtClean="0"/>
              <a:t> </a:t>
            </a:r>
            <a:r>
              <a:rPr lang="ru-RU" dirty="0" err="1" smtClean="0"/>
              <a:t>тәсілі</a:t>
            </a:r>
            <a:r>
              <a:rPr lang="ru-RU" dirty="0" smtClean="0"/>
              <a:t>:  </a:t>
            </a:r>
            <a:endParaRPr lang="ru-RU" dirty="0"/>
          </a:p>
          <a:p>
            <a:r>
              <a:rPr lang="ru-RU" dirty="0"/>
              <a:t>1 – </a:t>
            </a:r>
            <a:r>
              <a:rPr lang="ru-RU" dirty="0" smtClean="0"/>
              <a:t>бас </a:t>
            </a:r>
            <a:r>
              <a:rPr lang="ru-RU" dirty="0" err="1" smtClean="0"/>
              <a:t>оқпан</a:t>
            </a:r>
            <a:r>
              <a:rPr lang="ru-RU" dirty="0" smtClean="0"/>
              <a:t>;  </a:t>
            </a:r>
            <a:endParaRPr lang="ru-RU" dirty="0"/>
          </a:p>
          <a:p>
            <a:r>
              <a:rPr lang="ru-RU" dirty="0"/>
              <a:t>2 – </a:t>
            </a:r>
            <a:r>
              <a:rPr lang="ru-RU" dirty="0" err="1" smtClean="0"/>
              <a:t>желдеткіш</a:t>
            </a:r>
            <a:r>
              <a:rPr lang="ru-RU" dirty="0" smtClean="0"/>
              <a:t> </a:t>
            </a:r>
            <a:r>
              <a:rPr lang="ru-RU" dirty="0" err="1" smtClean="0"/>
              <a:t>оқпан</a:t>
            </a:r>
            <a:r>
              <a:rPr lang="ru-RU" dirty="0" smtClean="0"/>
              <a:t>; </a:t>
            </a:r>
            <a:endParaRPr lang="ru-RU" dirty="0"/>
          </a:p>
          <a:p>
            <a:r>
              <a:rPr lang="ru-RU" dirty="0"/>
              <a:t>3 – </a:t>
            </a:r>
            <a:r>
              <a:rPr lang="ru-RU" dirty="0" smtClean="0"/>
              <a:t>бас штрек</a:t>
            </a:r>
            <a:r>
              <a:rPr lang="ru-RU" dirty="0"/>
              <a:t>;  </a:t>
            </a:r>
          </a:p>
          <a:p>
            <a:r>
              <a:rPr lang="ru-RU" dirty="0"/>
              <a:t>4 – </a:t>
            </a:r>
            <a:r>
              <a:rPr lang="ru-RU" dirty="0" err="1" smtClean="0"/>
              <a:t>желдеткіш</a:t>
            </a:r>
            <a:r>
              <a:rPr lang="ru-RU" dirty="0" smtClean="0"/>
              <a:t> </a:t>
            </a:r>
            <a:r>
              <a:rPr lang="ru-RU" dirty="0"/>
              <a:t>штрек;</a:t>
            </a:r>
          </a:p>
          <a:p>
            <a:r>
              <a:rPr lang="ru-RU" dirty="0"/>
              <a:t>5 – </a:t>
            </a:r>
            <a:r>
              <a:rPr lang="ru-RU" dirty="0" err="1" smtClean="0"/>
              <a:t>панельдік</a:t>
            </a:r>
            <a:r>
              <a:rPr lang="ru-RU" dirty="0" smtClean="0"/>
              <a:t> </a:t>
            </a:r>
            <a:r>
              <a:rPr lang="ru-RU" dirty="0"/>
              <a:t>штрек;  </a:t>
            </a:r>
          </a:p>
          <a:p>
            <a:r>
              <a:rPr lang="ru-RU" dirty="0"/>
              <a:t>6 – </a:t>
            </a:r>
            <a:r>
              <a:rPr lang="ru-RU" dirty="0" err="1" smtClean="0"/>
              <a:t>панельдік</a:t>
            </a:r>
            <a:r>
              <a:rPr lang="ru-RU" dirty="0" smtClean="0"/>
              <a:t> </a:t>
            </a:r>
            <a:r>
              <a:rPr lang="ru-RU" dirty="0" err="1" smtClean="0"/>
              <a:t>желдеткіш</a:t>
            </a:r>
            <a:r>
              <a:rPr lang="ru-RU" dirty="0" smtClean="0"/>
              <a:t> </a:t>
            </a:r>
            <a:r>
              <a:rPr lang="ru-RU" dirty="0"/>
              <a:t>штрек;  </a:t>
            </a:r>
          </a:p>
          <a:p>
            <a:r>
              <a:rPr lang="ru-RU" dirty="0"/>
              <a:t>7 – панель</a:t>
            </a:r>
          </a:p>
        </p:txBody>
      </p:sp>
    </p:spTree>
    <p:extLst>
      <p:ext uri="{BB962C8B-B14F-4D97-AF65-F5344CB8AC3E}">
        <p14:creationId xmlns:p14="http://schemas.microsoft.com/office/powerpoint/2010/main" val="15792154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5549" y="307075"/>
            <a:ext cx="9689985" cy="3880773"/>
          </a:xfrm>
        </p:spPr>
        <p:txBody>
          <a:bodyPr>
            <a:normAutofit/>
          </a:bodyPr>
          <a:lstStyle/>
          <a:p>
            <a:pPr marL="0" indent="0">
              <a:buNone/>
            </a:pPr>
            <a:r>
              <a:rPr lang="ru-RU" sz="2800" dirty="0" err="1" smtClean="0">
                <a:solidFill>
                  <a:srgbClr val="FF0000"/>
                </a:solidFill>
              </a:rPr>
              <a:t>Этаждық</a:t>
            </a:r>
            <a:r>
              <a:rPr lang="ru-RU" sz="2800" dirty="0" smtClean="0">
                <a:solidFill>
                  <a:srgbClr val="FF0000"/>
                </a:solidFill>
              </a:rPr>
              <a:t> </a:t>
            </a:r>
            <a:r>
              <a:rPr lang="ru-RU" sz="2800" dirty="0" err="1" smtClean="0">
                <a:solidFill>
                  <a:srgbClr val="FF0000"/>
                </a:solidFill>
              </a:rPr>
              <a:t>тәсіл</a:t>
            </a:r>
            <a:r>
              <a:rPr lang="ru-RU" sz="2800" dirty="0" smtClean="0">
                <a:solidFill>
                  <a:srgbClr val="FF0000"/>
                </a:solidFill>
              </a:rPr>
              <a:t> (2 </a:t>
            </a:r>
            <a:r>
              <a:rPr lang="ru-RU" sz="2800" dirty="0" err="1" smtClean="0">
                <a:solidFill>
                  <a:srgbClr val="FF0000"/>
                </a:solidFill>
              </a:rPr>
              <a:t>сурет</a:t>
            </a:r>
            <a:r>
              <a:rPr lang="ru-RU" sz="2800" dirty="0" smtClean="0">
                <a:solidFill>
                  <a:srgbClr val="FF0000"/>
                </a:solidFill>
              </a:rPr>
              <a:t>) </a:t>
            </a:r>
            <a:r>
              <a:rPr lang="ru-RU" sz="2800" dirty="0" err="1" smtClean="0">
                <a:solidFill>
                  <a:schemeClr val="tx1"/>
                </a:solidFill>
              </a:rPr>
              <a:t>құлама</a:t>
            </a:r>
            <a:r>
              <a:rPr lang="ru-RU" sz="2800" dirty="0" smtClean="0">
                <a:solidFill>
                  <a:schemeClr val="tx1"/>
                </a:solidFill>
              </a:rPr>
              <a:t> </a:t>
            </a:r>
            <a:r>
              <a:rPr lang="ru-RU" sz="2800" dirty="0" err="1" smtClean="0">
                <a:solidFill>
                  <a:schemeClr val="tx1"/>
                </a:solidFill>
              </a:rPr>
              <a:t>және</a:t>
            </a:r>
            <a:r>
              <a:rPr lang="ru-RU" sz="2800" dirty="0" smtClean="0">
                <a:solidFill>
                  <a:schemeClr val="tx1"/>
                </a:solidFill>
              </a:rPr>
              <a:t> </a:t>
            </a:r>
            <a:r>
              <a:rPr lang="ru-RU" sz="2800" dirty="0" err="1" smtClean="0">
                <a:solidFill>
                  <a:schemeClr val="tx1"/>
                </a:solidFill>
              </a:rPr>
              <a:t>күрт</a:t>
            </a:r>
            <a:r>
              <a:rPr lang="ru-RU" sz="2800" dirty="0" smtClean="0">
                <a:solidFill>
                  <a:schemeClr val="tx1"/>
                </a:solidFill>
              </a:rPr>
              <a:t> </a:t>
            </a:r>
            <a:r>
              <a:rPr lang="ru-RU" sz="2800" dirty="0" err="1" smtClean="0">
                <a:solidFill>
                  <a:schemeClr val="tx1"/>
                </a:solidFill>
              </a:rPr>
              <a:t>құлама</a:t>
            </a:r>
            <a:r>
              <a:rPr lang="ru-RU" sz="2800" dirty="0" smtClean="0">
                <a:solidFill>
                  <a:schemeClr val="tx1"/>
                </a:solidFill>
              </a:rPr>
              <a:t> </a:t>
            </a:r>
            <a:r>
              <a:rPr lang="ru-RU" sz="2800" dirty="0" err="1" smtClean="0">
                <a:solidFill>
                  <a:schemeClr val="tx1"/>
                </a:solidFill>
              </a:rPr>
              <a:t>кенорындарын</a:t>
            </a:r>
            <a:r>
              <a:rPr lang="ru-RU" sz="2800" dirty="0" smtClean="0">
                <a:solidFill>
                  <a:schemeClr val="tx1"/>
                </a:solidFill>
              </a:rPr>
              <a:t> </a:t>
            </a:r>
            <a:r>
              <a:rPr lang="ru-RU" sz="2800" dirty="0" err="1" smtClean="0">
                <a:solidFill>
                  <a:schemeClr val="tx1"/>
                </a:solidFill>
              </a:rPr>
              <a:t>игеруде</a:t>
            </a:r>
            <a:r>
              <a:rPr lang="ru-RU" sz="2800" dirty="0" smtClean="0">
                <a:solidFill>
                  <a:schemeClr val="tx1"/>
                </a:solidFill>
              </a:rPr>
              <a:t> </a:t>
            </a:r>
            <a:r>
              <a:rPr lang="ru-RU" sz="2800" dirty="0" err="1" smtClean="0">
                <a:solidFill>
                  <a:schemeClr val="tx1"/>
                </a:solidFill>
              </a:rPr>
              <a:t>қолданылады</a:t>
            </a:r>
            <a:r>
              <a:rPr lang="ru-RU" sz="2800" dirty="0" smtClean="0">
                <a:solidFill>
                  <a:schemeClr val="tx1"/>
                </a:solidFill>
              </a:rPr>
              <a:t>.</a:t>
            </a:r>
          </a:p>
          <a:p>
            <a:pPr marL="0" indent="0">
              <a:buNone/>
            </a:pPr>
            <a:r>
              <a:rPr lang="ru-RU" sz="2000" dirty="0" smtClean="0">
                <a:solidFill>
                  <a:schemeClr val="tx1"/>
                </a:solidFill>
              </a:rPr>
              <a:t>Деление </a:t>
            </a:r>
            <a:r>
              <a:rPr lang="ru-RU" sz="2000" dirty="0" err="1" smtClean="0">
                <a:solidFill>
                  <a:schemeClr val="tx1"/>
                </a:solidFill>
              </a:rPr>
              <a:t>этажды</a:t>
            </a:r>
            <a:r>
              <a:rPr lang="ru-RU" sz="2000" dirty="0" smtClean="0">
                <a:solidFill>
                  <a:schemeClr val="tx1"/>
                </a:solidFill>
              </a:rPr>
              <a:t> </a:t>
            </a:r>
            <a:r>
              <a:rPr lang="ru-RU" sz="2000" dirty="0" err="1" smtClean="0">
                <a:solidFill>
                  <a:schemeClr val="tx1"/>
                </a:solidFill>
              </a:rPr>
              <a:t>өндіру</a:t>
            </a:r>
            <a:r>
              <a:rPr lang="ru-RU" sz="2000" dirty="0" smtClean="0">
                <a:solidFill>
                  <a:schemeClr val="tx1"/>
                </a:solidFill>
              </a:rPr>
              <a:t> </a:t>
            </a:r>
            <a:r>
              <a:rPr lang="ru-RU" sz="2000" dirty="0" err="1" smtClean="0">
                <a:solidFill>
                  <a:schemeClr val="tx1"/>
                </a:solidFill>
              </a:rPr>
              <a:t>блоктарына</a:t>
            </a:r>
            <a:r>
              <a:rPr lang="ru-RU" sz="2000" dirty="0" smtClean="0">
                <a:solidFill>
                  <a:schemeClr val="tx1"/>
                </a:solidFill>
              </a:rPr>
              <a:t> </a:t>
            </a:r>
            <a:r>
              <a:rPr lang="ru-RU" sz="2000" dirty="0" err="1" smtClean="0">
                <a:solidFill>
                  <a:schemeClr val="tx1"/>
                </a:solidFill>
              </a:rPr>
              <a:t>бөлу</a:t>
            </a:r>
            <a:r>
              <a:rPr lang="ru-RU" sz="2000" dirty="0" smtClean="0">
                <a:solidFill>
                  <a:schemeClr val="tx1"/>
                </a:solidFill>
              </a:rPr>
              <a:t> </a:t>
            </a:r>
            <a:r>
              <a:rPr lang="ru-RU" sz="2000" dirty="0" err="1" smtClean="0">
                <a:solidFill>
                  <a:schemeClr val="tx1"/>
                </a:solidFill>
              </a:rPr>
              <a:t>блоктық</a:t>
            </a:r>
            <a:r>
              <a:rPr lang="ru-RU" sz="2000" dirty="0" smtClean="0">
                <a:solidFill>
                  <a:schemeClr val="tx1"/>
                </a:solidFill>
              </a:rPr>
              <a:t> </a:t>
            </a:r>
            <a:r>
              <a:rPr lang="ru-RU" sz="2000" dirty="0" err="1" smtClean="0">
                <a:solidFill>
                  <a:schemeClr val="tx1"/>
                </a:solidFill>
              </a:rPr>
              <a:t>өрлемелер</a:t>
            </a:r>
            <a:r>
              <a:rPr lang="ru-RU" sz="2000" dirty="0" smtClean="0">
                <a:solidFill>
                  <a:schemeClr val="tx1"/>
                </a:solidFill>
              </a:rPr>
              <a:t> </a:t>
            </a:r>
            <a:r>
              <a:rPr lang="ru-RU" sz="2000" dirty="0" err="1" smtClean="0">
                <a:solidFill>
                  <a:schemeClr val="tx1"/>
                </a:solidFill>
              </a:rPr>
              <a:t>арқылы</a:t>
            </a:r>
            <a:r>
              <a:rPr lang="ru-RU" sz="2000" dirty="0" smtClean="0">
                <a:solidFill>
                  <a:schemeClr val="tx1"/>
                </a:solidFill>
              </a:rPr>
              <a:t> </a:t>
            </a:r>
            <a:r>
              <a:rPr lang="ru-RU" sz="2000" dirty="0" err="1" smtClean="0">
                <a:solidFill>
                  <a:schemeClr val="tx1"/>
                </a:solidFill>
              </a:rPr>
              <a:t>орындалады</a:t>
            </a:r>
            <a:r>
              <a:rPr lang="ru-RU" sz="2000" dirty="0" smtClean="0">
                <a:solidFill>
                  <a:schemeClr val="tx1"/>
                </a:solidFill>
              </a:rPr>
              <a:t>, ал </a:t>
            </a:r>
            <a:r>
              <a:rPr lang="ru-RU" sz="2000" dirty="0" err="1" smtClean="0">
                <a:solidFill>
                  <a:schemeClr val="tx1"/>
                </a:solidFill>
              </a:rPr>
              <a:t>қалың</a:t>
            </a:r>
            <a:r>
              <a:rPr lang="ru-RU" sz="2000" dirty="0" smtClean="0">
                <a:solidFill>
                  <a:schemeClr val="tx1"/>
                </a:solidFill>
              </a:rPr>
              <a:t> </a:t>
            </a:r>
            <a:r>
              <a:rPr lang="ru-RU" sz="2000" dirty="0" err="1" smtClean="0">
                <a:solidFill>
                  <a:schemeClr val="tx1"/>
                </a:solidFill>
              </a:rPr>
              <a:t>кенорындарын</a:t>
            </a:r>
            <a:r>
              <a:rPr lang="ru-RU" sz="2000" dirty="0" smtClean="0">
                <a:solidFill>
                  <a:schemeClr val="tx1"/>
                </a:solidFill>
              </a:rPr>
              <a:t> </a:t>
            </a:r>
            <a:r>
              <a:rPr lang="ru-RU" sz="2000" dirty="0" err="1" smtClean="0">
                <a:solidFill>
                  <a:schemeClr val="tx1"/>
                </a:solidFill>
              </a:rPr>
              <a:t>игеруде</a:t>
            </a:r>
            <a:r>
              <a:rPr lang="ru-RU" sz="2000" dirty="0" smtClean="0">
                <a:solidFill>
                  <a:schemeClr val="tx1"/>
                </a:solidFill>
              </a:rPr>
              <a:t> – </a:t>
            </a:r>
            <a:r>
              <a:rPr lang="ru-RU" sz="2000" dirty="0" err="1" smtClean="0">
                <a:solidFill>
                  <a:schemeClr val="tx1"/>
                </a:solidFill>
              </a:rPr>
              <a:t>блоктық</a:t>
            </a:r>
            <a:r>
              <a:rPr lang="ru-RU" sz="2000" dirty="0" smtClean="0">
                <a:solidFill>
                  <a:schemeClr val="tx1"/>
                </a:solidFill>
              </a:rPr>
              <a:t> </a:t>
            </a:r>
            <a:r>
              <a:rPr lang="ru-RU" sz="2000" dirty="0" err="1" smtClean="0">
                <a:solidFill>
                  <a:schemeClr val="tx1"/>
                </a:solidFill>
              </a:rPr>
              <a:t>өрлемелер</a:t>
            </a:r>
            <a:r>
              <a:rPr lang="ru-RU" sz="2000" dirty="0" smtClean="0">
                <a:solidFill>
                  <a:schemeClr val="tx1"/>
                </a:solidFill>
              </a:rPr>
              <a:t> </a:t>
            </a:r>
            <a:r>
              <a:rPr lang="ru-RU" sz="2000" dirty="0" err="1" smtClean="0">
                <a:solidFill>
                  <a:schemeClr val="tx1"/>
                </a:solidFill>
              </a:rPr>
              <a:t>және</a:t>
            </a:r>
            <a:r>
              <a:rPr lang="ru-RU" sz="2000" dirty="0" smtClean="0">
                <a:solidFill>
                  <a:schemeClr val="tx1"/>
                </a:solidFill>
              </a:rPr>
              <a:t> </a:t>
            </a:r>
            <a:r>
              <a:rPr lang="ru-RU" sz="2000" dirty="0" err="1" smtClean="0">
                <a:solidFill>
                  <a:schemeClr val="tx1"/>
                </a:solidFill>
              </a:rPr>
              <a:t>тасымалдау</a:t>
            </a:r>
            <a:r>
              <a:rPr lang="ru-RU" sz="2000" dirty="0" smtClean="0">
                <a:solidFill>
                  <a:schemeClr val="tx1"/>
                </a:solidFill>
              </a:rPr>
              <a:t> </a:t>
            </a:r>
            <a:r>
              <a:rPr lang="ru-RU" sz="2000" dirty="0" err="1" smtClean="0">
                <a:solidFill>
                  <a:schemeClr val="tx1"/>
                </a:solidFill>
              </a:rPr>
              <a:t>орттары</a:t>
            </a:r>
            <a:r>
              <a:rPr lang="ru-RU" sz="2000" dirty="0" smtClean="0">
                <a:solidFill>
                  <a:schemeClr val="tx1"/>
                </a:solidFill>
              </a:rPr>
              <a:t> </a:t>
            </a:r>
            <a:r>
              <a:rPr lang="ru-RU" sz="2000" dirty="0" err="1" smtClean="0">
                <a:solidFill>
                  <a:schemeClr val="tx1"/>
                </a:solidFill>
              </a:rPr>
              <a:t>арқылы</a:t>
            </a:r>
            <a:endParaRPr lang="ru-RU" sz="2000" dirty="0">
              <a:solidFill>
                <a:schemeClr val="tx1"/>
              </a:solidFill>
            </a:endParaRPr>
          </a:p>
        </p:txBody>
      </p:sp>
      <p:pic>
        <p:nvPicPr>
          <p:cNvPr id="6" name="Рисунок 5"/>
          <p:cNvPicPr>
            <a:picLocks noChangeAspect="1"/>
          </p:cNvPicPr>
          <p:nvPr/>
        </p:nvPicPr>
        <p:blipFill>
          <a:blip r:embed="rId2"/>
          <a:stretch>
            <a:fillRect/>
          </a:stretch>
        </p:blipFill>
        <p:spPr>
          <a:xfrm>
            <a:off x="375830" y="2458996"/>
            <a:ext cx="8412364" cy="3669955"/>
          </a:xfrm>
          <a:prstGeom prst="rect">
            <a:avLst/>
          </a:prstGeom>
        </p:spPr>
      </p:pic>
      <p:sp>
        <p:nvSpPr>
          <p:cNvPr id="7" name="Прямоугольник 6"/>
          <p:cNvSpPr/>
          <p:nvPr/>
        </p:nvSpPr>
        <p:spPr>
          <a:xfrm>
            <a:off x="9027913" y="2125364"/>
            <a:ext cx="2547828" cy="4154984"/>
          </a:xfrm>
          <a:prstGeom prst="rect">
            <a:avLst/>
          </a:prstGeom>
        </p:spPr>
        <p:txBody>
          <a:bodyPr wrap="square">
            <a:spAutoFit/>
          </a:bodyPr>
          <a:lstStyle/>
          <a:p>
            <a:r>
              <a:rPr lang="ru-RU" sz="2400" dirty="0" smtClean="0"/>
              <a:t>2сурет. </a:t>
            </a:r>
            <a:r>
              <a:rPr lang="ru-RU" sz="2400" dirty="0" err="1" smtClean="0"/>
              <a:t>Этаждық</a:t>
            </a:r>
            <a:r>
              <a:rPr lang="ru-RU" sz="2400" dirty="0" smtClean="0"/>
              <a:t> </a:t>
            </a:r>
            <a:r>
              <a:rPr lang="ru-RU" sz="2400" dirty="0" err="1" smtClean="0"/>
              <a:t>даярлау</a:t>
            </a:r>
            <a:r>
              <a:rPr lang="ru-RU" sz="2400" dirty="0" smtClean="0"/>
              <a:t> </a:t>
            </a:r>
            <a:r>
              <a:rPr lang="ru-RU" sz="2400" dirty="0" err="1" smtClean="0"/>
              <a:t>тәсілі</a:t>
            </a:r>
            <a:r>
              <a:rPr lang="ru-RU" sz="2400" dirty="0" smtClean="0"/>
              <a:t>: </a:t>
            </a:r>
          </a:p>
          <a:p>
            <a:r>
              <a:rPr lang="ru-RU" sz="2400" dirty="0" smtClean="0"/>
              <a:t>1 </a:t>
            </a:r>
            <a:r>
              <a:rPr lang="ru-RU" sz="2400" dirty="0"/>
              <a:t>– </a:t>
            </a:r>
            <a:r>
              <a:rPr lang="ru-RU" sz="2400" dirty="0" smtClean="0"/>
              <a:t>бас </a:t>
            </a:r>
            <a:r>
              <a:rPr lang="ru-RU" sz="2400" dirty="0" err="1" smtClean="0"/>
              <a:t>оқпан</a:t>
            </a:r>
            <a:r>
              <a:rPr lang="ru-RU" sz="2400" dirty="0" smtClean="0"/>
              <a:t>; </a:t>
            </a:r>
          </a:p>
          <a:p>
            <a:r>
              <a:rPr lang="ru-RU" sz="2400" dirty="0" smtClean="0"/>
              <a:t>2 </a:t>
            </a:r>
            <a:r>
              <a:rPr lang="ru-RU" sz="2400" dirty="0"/>
              <a:t>– квершлаг;  </a:t>
            </a:r>
            <a:endParaRPr lang="ru-RU" sz="2400" dirty="0" smtClean="0"/>
          </a:p>
          <a:p>
            <a:r>
              <a:rPr lang="ru-RU" sz="2400" dirty="0" smtClean="0"/>
              <a:t>3 </a:t>
            </a:r>
            <a:r>
              <a:rPr lang="ru-RU" sz="2400" dirty="0"/>
              <a:t>– </a:t>
            </a:r>
            <a:r>
              <a:rPr lang="ru-RU" sz="2400" dirty="0" err="1" smtClean="0"/>
              <a:t>тасымалдау</a:t>
            </a:r>
            <a:r>
              <a:rPr lang="ru-RU" sz="2400" dirty="0" smtClean="0"/>
              <a:t>  </a:t>
            </a:r>
            <a:r>
              <a:rPr lang="ru-RU" sz="2400" dirty="0"/>
              <a:t>штрек; </a:t>
            </a:r>
            <a:endParaRPr lang="ru-RU" sz="2400" dirty="0" smtClean="0"/>
          </a:p>
          <a:p>
            <a:r>
              <a:rPr lang="ru-RU" sz="2400" dirty="0" smtClean="0"/>
              <a:t>4 </a:t>
            </a:r>
            <a:r>
              <a:rPr lang="ru-RU" sz="2400" dirty="0"/>
              <a:t>– </a:t>
            </a:r>
            <a:r>
              <a:rPr lang="ru-RU" sz="2400" dirty="0" err="1" smtClean="0"/>
              <a:t>блоктық</a:t>
            </a:r>
            <a:r>
              <a:rPr lang="ru-RU" sz="2400" dirty="0" smtClean="0"/>
              <a:t> </a:t>
            </a:r>
            <a:r>
              <a:rPr lang="ru-RU" sz="2400" dirty="0" err="1" smtClean="0"/>
              <a:t>өрлеме</a:t>
            </a:r>
            <a:r>
              <a:rPr lang="ru-RU" sz="2400" dirty="0" smtClean="0"/>
              <a:t>; </a:t>
            </a:r>
          </a:p>
          <a:p>
            <a:r>
              <a:rPr lang="ru-RU" sz="2400" dirty="0" smtClean="0"/>
              <a:t>5 </a:t>
            </a:r>
            <a:r>
              <a:rPr lang="ru-RU" sz="2400" dirty="0"/>
              <a:t>– </a:t>
            </a:r>
            <a:r>
              <a:rPr lang="ru-RU" sz="2400" dirty="0" err="1" smtClean="0"/>
              <a:t>өндіру</a:t>
            </a:r>
            <a:r>
              <a:rPr lang="ru-RU" sz="2400" dirty="0" smtClean="0"/>
              <a:t> </a:t>
            </a:r>
            <a:r>
              <a:rPr lang="ru-RU" sz="2400" dirty="0"/>
              <a:t>блок;  6 – этаж </a:t>
            </a:r>
          </a:p>
        </p:txBody>
      </p:sp>
    </p:spTree>
    <p:extLst>
      <p:ext uri="{BB962C8B-B14F-4D97-AF65-F5344CB8AC3E}">
        <p14:creationId xmlns:p14="http://schemas.microsoft.com/office/powerpoint/2010/main" val="3466332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30194" y="1790868"/>
            <a:ext cx="9601199" cy="2492990"/>
          </a:xfrm>
          <a:prstGeom prst="rect">
            <a:avLst/>
          </a:prstGeom>
        </p:spPr>
        <p:txBody>
          <a:bodyPr wrap="square">
            <a:spAutoFit/>
          </a:bodyPr>
          <a:lstStyle/>
          <a:p>
            <a:r>
              <a:rPr lang="ru-RU" sz="3200" dirty="0" err="1" smtClean="0"/>
              <a:t>Құрама</a:t>
            </a:r>
            <a:r>
              <a:rPr lang="ru-RU" sz="3200" dirty="0" smtClean="0"/>
              <a:t> </a:t>
            </a:r>
            <a:r>
              <a:rPr lang="ru-RU" sz="3200" dirty="0" err="1" smtClean="0"/>
              <a:t>даярлау</a:t>
            </a:r>
            <a:r>
              <a:rPr lang="ru-RU" sz="3200" dirty="0" smtClean="0"/>
              <a:t> </a:t>
            </a:r>
            <a:r>
              <a:rPr lang="ru-RU" sz="3200" dirty="0" err="1" smtClean="0"/>
              <a:t>тәсілінде</a:t>
            </a:r>
            <a:r>
              <a:rPr lang="ru-RU" sz="3200" dirty="0" smtClean="0"/>
              <a:t>: </a:t>
            </a:r>
            <a:r>
              <a:rPr lang="ru-RU" sz="3200" dirty="0" err="1" smtClean="0"/>
              <a:t>кенорны</a:t>
            </a:r>
            <a:r>
              <a:rPr lang="ru-RU" sz="3200" dirty="0" smtClean="0"/>
              <a:t> </a:t>
            </a:r>
            <a:r>
              <a:rPr lang="ru-RU" sz="3200" dirty="0" err="1" smtClean="0"/>
              <a:t>биіктік</a:t>
            </a:r>
            <a:r>
              <a:rPr lang="ru-RU" sz="3200" dirty="0" smtClean="0"/>
              <a:t> </a:t>
            </a:r>
            <a:r>
              <a:rPr lang="ru-RU" sz="3200" dirty="0" err="1" smtClean="0"/>
              <a:t>бойынша</a:t>
            </a:r>
            <a:r>
              <a:rPr lang="ru-RU" sz="3200" dirty="0" smtClean="0"/>
              <a:t> </a:t>
            </a:r>
            <a:r>
              <a:rPr lang="ru-RU" sz="3200" dirty="0" err="1" smtClean="0"/>
              <a:t>этаждарға</a:t>
            </a:r>
            <a:r>
              <a:rPr lang="ru-RU" sz="3200" dirty="0" smtClean="0"/>
              <a:t> </a:t>
            </a:r>
            <a:r>
              <a:rPr lang="ru-RU" sz="3200" dirty="0" err="1" smtClean="0"/>
              <a:t>бөлінеді</a:t>
            </a:r>
            <a:r>
              <a:rPr lang="ru-RU" sz="3200" dirty="0" smtClean="0"/>
              <a:t>, ал этаж </a:t>
            </a:r>
            <a:r>
              <a:rPr lang="ru-RU" sz="3200" dirty="0" err="1" smtClean="0"/>
              <a:t>панельдерге</a:t>
            </a:r>
            <a:r>
              <a:rPr lang="ru-RU" sz="3200" dirty="0" smtClean="0"/>
              <a:t> </a:t>
            </a:r>
            <a:r>
              <a:rPr lang="ru-RU" sz="3200" dirty="0" err="1" smtClean="0"/>
              <a:t>бөлінеді</a:t>
            </a:r>
            <a:r>
              <a:rPr lang="ru-RU" sz="3200" dirty="0" smtClean="0"/>
              <a:t>. </a:t>
            </a:r>
            <a:r>
              <a:rPr lang="ru-RU" sz="3200" dirty="0" err="1" smtClean="0"/>
              <a:t>Құлама</a:t>
            </a:r>
            <a:r>
              <a:rPr lang="ru-RU" sz="3200" dirty="0" smtClean="0"/>
              <a:t> </a:t>
            </a:r>
            <a:r>
              <a:rPr lang="ru-RU" sz="3200" dirty="0" err="1" smtClean="0"/>
              <a:t>кенорындарын</a:t>
            </a:r>
            <a:r>
              <a:rPr lang="ru-RU" sz="3200" dirty="0" smtClean="0"/>
              <a:t> </a:t>
            </a:r>
            <a:r>
              <a:rPr lang="ru-RU" sz="3200" dirty="0" err="1" smtClean="0"/>
              <a:t>игеруде</a:t>
            </a:r>
            <a:r>
              <a:rPr lang="ru-RU" sz="3200" dirty="0" smtClean="0"/>
              <a:t> </a:t>
            </a:r>
            <a:r>
              <a:rPr lang="ru-RU" sz="3200" dirty="0" err="1" smtClean="0"/>
              <a:t>қолданылады</a:t>
            </a:r>
            <a:r>
              <a:rPr lang="ru-RU" sz="3200" dirty="0" smtClean="0"/>
              <a:t>.</a:t>
            </a:r>
          </a:p>
          <a:p>
            <a:r>
              <a:rPr lang="ru-RU" sz="2800" dirty="0" smtClean="0"/>
              <a:t>  </a:t>
            </a:r>
          </a:p>
        </p:txBody>
      </p:sp>
    </p:spTree>
    <p:extLst>
      <p:ext uri="{BB962C8B-B14F-4D97-AF65-F5344CB8AC3E}">
        <p14:creationId xmlns:p14="http://schemas.microsoft.com/office/powerpoint/2010/main" val="565331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9556" y="1011317"/>
            <a:ext cx="11059297" cy="2862322"/>
          </a:xfrm>
          <a:prstGeom prst="rect">
            <a:avLst/>
          </a:prstGeom>
        </p:spPr>
        <p:txBody>
          <a:bodyPr wrap="square">
            <a:spAutoFit/>
          </a:bodyPr>
          <a:lstStyle/>
          <a:p>
            <a:r>
              <a:rPr lang="kk-KZ" dirty="0" smtClean="0"/>
              <a:t>Кен денесіне </a:t>
            </a:r>
            <a:r>
              <a:rPr lang="kk-KZ" dirty="0"/>
              <a:t>қатысты </a:t>
            </a:r>
            <a:r>
              <a:rPr lang="kk-KZ" dirty="0" smtClean="0"/>
              <a:t>даярлау қазбаларының орналасуға байланыстыкенорынын даярлау бөлінеді: кендік, далалық және құрама.</a:t>
            </a:r>
          </a:p>
          <a:p>
            <a:r>
              <a:rPr lang="kk-KZ" dirty="0" smtClean="0"/>
              <a:t>Кендік даярлау кезінде барлық даярлау қазбалары кен сілесінің бойымен жүргізіледі. Бұл даярлау құндылығы орташа кендң игеуде және  кенді тасу үшін өздігінен жүретін жабдық немесе конвейерлік транспорт қолданылғанда негізгі болып саналады. </a:t>
            </a:r>
          </a:p>
          <a:p>
            <a:r>
              <a:rPr lang="kk-KZ" dirty="0" smtClean="0"/>
              <a:t>Артықшылығы: кенорнын қосымша барлау, кенді даярлау кезінде өндіру, даярлау қазбаларын жүргізу шығынын жартылай жабады.</a:t>
            </a:r>
          </a:p>
          <a:p>
            <a:r>
              <a:rPr lang="kk-KZ" dirty="0" smtClean="0"/>
              <a:t>Кемшілігі: жоғары тау қысымы және даярлау қазбаларының тұрақтылығының күрделі жағдайы, кенді транспортқа тиеу қиындығы, желдетудің қолайсыз жағдайы, кеннің үлкен жоғалымдары.</a:t>
            </a:r>
          </a:p>
          <a:p>
            <a:endParaRPr lang="kk-KZ" dirty="0" smtClean="0"/>
          </a:p>
        </p:txBody>
      </p:sp>
    </p:spTree>
    <p:extLst>
      <p:ext uri="{BB962C8B-B14F-4D97-AF65-F5344CB8AC3E}">
        <p14:creationId xmlns:p14="http://schemas.microsoft.com/office/powerpoint/2010/main" val="484759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79621" y="117693"/>
            <a:ext cx="10565027" cy="4247317"/>
          </a:xfrm>
          <a:prstGeom prst="rect">
            <a:avLst/>
          </a:prstGeom>
        </p:spPr>
        <p:txBody>
          <a:bodyPr wrap="square">
            <a:spAutoFit/>
          </a:bodyPr>
          <a:lstStyle/>
          <a:p>
            <a:r>
              <a:rPr lang="kk-KZ" dirty="0" smtClean="0"/>
              <a:t>Далалық даярлауда барлық даярлау қазбалары кен денесінен тыс орналасады. Орташа және өте бай кенді игеруде, рельс жолын салып кенді тасу үшін электровоз транспортын (себебі кен денесі гипсометриясы күрделі) қолданғанда кеңінен пайдалынады.</a:t>
            </a:r>
          </a:p>
          <a:p>
            <a:r>
              <a:rPr lang="kk-KZ" dirty="0" smtClean="0"/>
              <a:t>Кендік және далалықдаярлау тәсілдеріне таңдай мына факторларға тәуелді: кен денесінің қалыңдығы, тазарту жұмыстарының бағыты, желдету тәсілі (орталық немесе флангалық)  және т.б. </a:t>
            </a:r>
          </a:p>
          <a:p>
            <a:r>
              <a:rPr lang="kk-KZ" dirty="0" smtClean="0"/>
              <a:t>Қалың және өте қалың кен денелері үшін далалық даярлау жиі қолданылады.</a:t>
            </a:r>
            <a:endParaRPr lang="ru-RU" dirty="0" smtClean="0"/>
          </a:p>
          <a:p>
            <a:r>
              <a:rPr lang="kk-KZ" dirty="0" smtClean="0"/>
              <a:t>Далаық даярлау артықшылықтары: бекітпелерге аз жөндеу шығыны, этаж аралық кентіректердегі кен жоғалымы азаяды. </a:t>
            </a:r>
            <a:endParaRPr lang="ru-RU" dirty="0" smtClean="0"/>
          </a:p>
          <a:p>
            <a:r>
              <a:rPr lang="ru-RU" dirty="0" err="1" smtClean="0"/>
              <a:t>Негізгі</a:t>
            </a:r>
            <a:r>
              <a:rPr lang="ru-RU" dirty="0" smtClean="0"/>
              <a:t> </a:t>
            </a:r>
            <a:r>
              <a:rPr lang="ru-RU" dirty="0" err="1" smtClean="0"/>
              <a:t>кемшілігі</a:t>
            </a:r>
            <a:r>
              <a:rPr lang="ru-RU" dirty="0" smtClean="0"/>
              <a:t> – </a:t>
            </a:r>
            <a:r>
              <a:rPr lang="ru-RU" dirty="0" err="1" smtClean="0"/>
              <a:t>кен</a:t>
            </a:r>
            <a:r>
              <a:rPr lang="ru-RU" dirty="0" smtClean="0"/>
              <a:t> </a:t>
            </a:r>
            <a:r>
              <a:rPr lang="ru-RU" dirty="0" err="1" smtClean="0"/>
              <a:t>денесіне</a:t>
            </a:r>
            <a:r>
              <a:rPr lang="ru-RU" dirty="0" smtClean="0"/>
              <a:t> </a:t>
            </a:r>
            <a:r>
              <a:rPr lang="ru-RU" dirty="0" err="1" smtClean="0"/>
              <a:t>дейін</a:t>
            </a:r>
            <a:r>
              <a:rPr lang="ru-RU" dirty="0" smtClean="0"/>
              <a:t> квершлаг </a:t>
            </a:r>
            <a:r>
              <a:rPr lang="ru-RU" dirty="0" err="1" smtClean="0"/>
              <a:t>жүргізуге</a:t>
            </a:r>
            <a:r>
              <a:rPr lang="ru-RU" dirty="0" smtClean="0"/>
              <a:t> </a:t>
            </a:r>
            <a:r>
              <a:rPr lang="ru-RU" dirty="0" err="1" smtClean="0"/>
              <a:t>байланысты</a:t>
            </a:r>
            <a:r>
              <a:rPr lang="ru-RU" dirty="0" smtClean="0"/>
              <a:t> </a:t>
            </a:r>
            <a:r>
              <a:rPr lang="ru-RU" dirty="0" err="1" smtClean="0"/>
              <a:t>даярлау</a:t>
            </a:r>
            <a:r>
              <a:rPr lang="ru-RU" dirty="0" smtClean="0"/>
              <a:t> </a:t>
            </a:r>
            <a:r>
              <a:rPr lang="ru-RU" dirty="0" err="1" smtClean="0"/>
              <a:t>жұмыстары</a:t>
            </a:r>
            <a:r>
              <a:rPr lang="ru-RU" dirty="0" smtClean="0"/>
              <a:t> </a:t>
            </a:r>
            <a:r>
              <a:rPr lang="ru-RU" dirty="0" err="1" smtClean="0"/>
              <a:t>шығындарының</a:t>
            </a:r>
            <a:r>
              <a:rPr lang="ru-RU" dirty="0" smtClean="0"/>
              <a:t> </a:t>
            </a:r>
            <a:r>
              <a:rPr lang="ru-RU" dirty="0" err="1" smtClean="0"/>
              <a:t>өсуі</a:t>
            </a:r>
            <a:r>
              <a:rPr lang="ru-RU" dirty="0" smtClean="0"/>
              <a:t>, </a:t>
            </a:r>
            <a:r>
              <a:rPr lang="ru-RU" dirty="0" err="1" smtClean="0"/>
              <a:t>қазба</a:t>
            </a:r>
            <a:r>
              <a:rPr lang="ru-RU" dirty="0" smtClean="0"/>
              <a:t> </a:t>
            </a:r>
            <a:r>
              <a:rPr lang="ru-RU" dirty="0" err="1" smtClean="0"/>
              <a:t>жүргізуде</a:t>
            </a:r>
            <a:r>
              <a:rPr lang="ru-RU" dirty="0" smtClean="0"/>
              <a:t> </a:t>
            </a:r>
            <a:r>
              <a:rPr lang="ru-RU" dirty="0" err="1" smtClean="0"/>
              <a:t>кен</a:t>
            </a:r>
            <a:r>
              <a:rPr lang="ru-RU" dirty="0" smtClean="0"/>
              <a:t> </a:t>
            </a:r>
            <a:r>
              <a:rPr lang="ru-RU" dirty="0" err="1" smtClean="0"/>
              <a:t>өндірілмейді</a:t>
            </a:r>
            <a:r>
              <a:rPr lang="ru-RU" dirty="0" smtClean="0"/>
              <a:t>, дренаж </a:t>
            </a:r>
            <a:r>
              <a:rPr lang="ru-RU" dirty="0" err="1" smtClean="0"/>
              <a:t>қиындайды</a:t>
            </a:r>
            <a:r>
              <a:rPr lang="ru-RU" dirty="0" smtClean="0"/>
              <a:t> </a:t>
            </a:r>
            <a:r>
              <a:rPr lang="ru-RU" dirty="0" err="1" smtClean="0"/>
              <a:t>және</a:t>
            </a:r>
            <a:r>
              <a:rPr lang="ru-RU" dirty="0" smtClean="0"/>
              <a:t> </a:t>
            </a:r>
            <a:r>
              <a:rPr lang="ru-RU" dirty="0" err="1" smtClean="0"/>
              <a:t>қосымша</a:t>
            </a:r>
            <a:r>
              <a:rPr lang="ru-RU" dirty="0" smtClean="0"/>
              <a:t> </a:t>
            </a:r>
            <a:r>
              <a:rPr lang="ru-RU" dirty="0" err="1" smtClean="0"/>
              <a:t>барлау</a:t>
            </a:r>
            <a:r>
              <a:rPr lang="ru-RU" dirty="0" smtClean="0"/>
              <a:t> </a:t>
            </a:r>
            <a:r>
              <a:rPr lang="ru-RU" dirty="0" err="1" smtClean="0"/>
              <a:t>қиындайды</a:t>
            </a:r>
            <a:r>
              <a:rPr lang="ru-RU" dirty="0" smtClean="0"/>
              <a:t>.</a:t>
            </a:r>
          </a:p>
          <a:p>
            <a:r>
              <a:rPr lang="kk-KZ" dirty="0" smtClean="0"/>
              <a:t>Құрама даярлау кезінде даярлау қазбаларының бір бөлігі кен денесімен, ал қалғаны бос жыныстармен жүргізіледі. Күртқұлама кенорындарында негізгі даярлау тәсілі болып табылады.</a:t>
            </a:r>
          </a:p>
          <a:p>
            <a:endParaRPr lang="ru-RU" dirty="0" smtClean="0"/>
          </a:p>
        </p:txBody>
      </p:sp>
    </p:spTree>
    <p:extLst>
      <p:ext uri="{BB962C8B-B14F-4D97-AF65-F5344CB8AC3E}">
        <p14:creationId xmlns:p14="http://schemas.microsoft.com/office/powerpoint/2010/main" val="2070054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56053" y="900664"/>
            <a:ext cx="9551773" cy="4832092"/>
          </a:xfrm>
          <a:prstGeom prst="rect">
            <a:avLst/>
          </a:prstGeom>
        </p:spPr>
        <p:txBody>
          <a:bodyPr wrap="square">
            <a:spAutoFit/>
          </a:bodyPr>
          <a:lstStyle/>
          <a:p>
            <a:r>
              <a:rPr lang="kk-KZ" sz="2800" dirty="0" smtClean="0">
                <a:solidFill>
                  <a:srgbClr val="FF0000"/>
                </a:solidFill>
              </a:rPr>
              <a:t>Өнбіру учаскелеріндегі баланстық қорды бөлетін даярлау қазбаларының типіне байланысты даярлау тәсілі бөлінеді:</a:t>
            </a:r>
          </a:p>
          <a:p>
            <a:r>
              <a:rPr lang="ru-RU" sz="2800" dirty="0" err="1" smtClean="0"/>
              <a:t>штректік</a:t>
            </a:r>
            <a:r>
              <a:rPr lang="ru-RU" sz="2800" dirty="0" smtClean="0"/>
              <a:t> </a:t>
            </a:r>
            <a:r>
              <a:rPr lang="ru-RU" sz="2800" dirty="0" err="1" smtClean="0"/>
              <a:t>және</a:t>
            </a:r>
            <a:r>
              <a:rPr lang="ru-RU" sz="2800" dirty="0" smtClean="0"/>
              <a:t> </a:t>
            </a:r>
            <a:r>
              <a:rPr lang="ru-RU" sz="2800" dirty="0" err="1" smtClean="0"/>
              <a:t>орттық</a:t>
            </a:r>
            <a:r>
              <a:rPr lang="ru-RU" sz="2800" dirty="0" smtClean="0"/>
              <a:t> </a:t>
            </a:r>
            <a:r>
              <a:rPr lang="ru-RU" sz="2800" dirty="0" err="1" smtClean="0"/>
              <a:t>даярлау</a:t>
            </a:r>
            <a:r>
              <a:rPr lang="ru-RU" sz="2800" dirty="0" smtClean="0"/>
              <a:t>. </a:t>
            </a:r>
            <a:endParaRPr lang="ru-RU" sz="2800" dirty="0" smtClean="0"/>
          </a:p>
          <a:p>
            <a:endParaRPr lang="ru-RU" sz="2800" dirty="0"/>
          </a:p>
          <a:p>
            <a:r>
              <a:rPr lang="ru-RU" sz="2800" dirty="0">
                <a:solidFill>
                  <a:srgbClr val="FF0000"/>
                </a:solidFill>
              </a:rPr>
              <a:t>При </a:t>
            </a:r>
            <a:r>
              <a:rPr lang="ru-RU" sz="2800" dirty="0" err="1" smtClean="0">
                <a:solidFill>
                  <a:srgbClr val="FF0000"/>
                </a:solidFill>
              </a:rPr>
              <a:t>штректік</a:t>
            </a:r>
            <a:r>
              <a:rPr lang="ru-RU" sz="2800" dirty="0" smtClean="0">
                <a:solidFill>
                  <a:srgbClr val="FF0000"/>
                </a:solidFill>
              </a:rPr>
              <a:t> </a:t>
            </a:r>
            <a:r>
              <a:rPr lang="ru-RU" sz="2800" dirty="0" err="1" smtClean="0">
                <a:solidFill>
                  <a:srgbClr val="FF0000"/>
                </a:solidFill>
              </a:rPr>
              <a:t>даярлауда</a:t>
            </a:r>
            <a:r>
              <a:rPr lang="ru-RU" sz="2800" dirty="0" smtClean="0">
                <a:solidFill>
                  <a:srgbClr val="FF0000"/>
                </a:solidFill>
              </a:rPr>
              <a:t> </a:t>
            </a:r>
            <a:r>
              <a:rPr lang="ru-RU" sz="2800" dirty="0" err="1" smtClean="0"/>
              <a:t>этаждың</a:t>
            </a:r>
            <a:r>
              <a:rPr lang="ru-RU" sz="2800" dirty="0" smtClean="0"/>
              <a:t> </a:t>
            </a:r>
            <a:r>
              <a:rPr lang="ru-RU" sz="2800" dirty="0" err="1" smtClean="0"/>
              <a:t>блоктарға</a:t>
            </a:r>
            <a:r>
              <a:rPr lang="ru-RU" sz="2800" dirty="0" smtClean="0"/>
              <a:t>  </a:t>
            </a:r>
            <a:r>
              <a:rPr lang="ru-RU" sz="2800" dirty="0" err="1" smtClean="0"/>
              <a:t>тасымалдау</a:t>
            </a:r>
            <a:r>
              <a:rPr lang="ru-RU" sz="2800" dirty="0" smtClean="0"/>
              <a:t> </a:t>
            </a:r>
            <a:r>
              <a:rPr lang="ru-RU" sz="2800" dirty="0" err="1" smtClean="0"/>
              <a:t>штректері</a:t>
            </a:r>
            <a:r>
              <a:rPr lang="ru-RU" sz="2800" dirty="0" smtClean="0"/>
              <a:t> </a:t>
            </a:r>
            <a:r>
              <a:rPr lang="ru-RU" sz="2800" dirty="0" err="1" smtClean="0"/>
              <a:t>және</a:t>
            </a:r>
            <a:r>
              <a:rPr lang="ru-RU" sz="2800" dirty="0" smtClean="0"/>
              <a:t> </a:t>
            </a:r>
            <a:r>
              <a:rPr lang="ru-RU" sz="2800" dirty="0" err="1" smtClean="0"/>
              <a:t>өрлемелер</a:t>
            </a:r>
            <a:r>
              <a:rPr lang="ru-RU" sz="2800" dirty="0" smtClean="0"/>
              <a:t> </a:t>
            </a:r>
            <a:r>
              <a:rPr lang="ru-RU" sz="2800" dirty="0" err="1" smtClean="0"/>
              <a:t>арқылы</a:t>
            </a:r>
            <a:r>
              <a:rPr lang="ru-RU" sz="2800" dirty="0"/>
              <a:t>  </a:t>
            </a:r>
            <a:r>
              <a:rPr lang="ru-RU" sz="2800" dirty="0" err="1" smtClean="0"/>
              <a:t>бөлінеді</a:t>
            </a:r>
            <a:r>
              <a:rPr lang="ru-RU" sz="2800" dirty="0" smtClean="0"/>
              <a:t> (2 </a:t>
            </a:r>
            <a:r>
              <a:rPr lang="ru-RU" sz="2800" dirty="0" err="1" smtClean="0"/>
              <a:t>сурет</a:t>
            </a:r>
            <a:r>
              <a:rPr lang="ru-RU" sz="2800" dirty="0" smtClean="0"/>
              <a:t>). </a:t>
            </a:r>
          </a:p>
          <a:p>
            <a:endParaRPr lang="ru-RU" sz="2800" dirty="0" smtClean="0"/>
          </a:p>
          <a:p>
            <a:r>
              <a:rPr lang="ru-RU" sz="2800" dirty="0" err="1" smtClean="0"/>
              <a:t>Штректік</a:t>
            </a:r>
            <a:r>
              <a:rPr lang="ru-RU" sz="2800" dirty="0" smtClean="0"/>
              <a:t> </a:t>
            </a:r>
            <a:r>
              <a:rPr lang="ru-RU" sz="2800" dirty="0" err="1" smtClean="0"/>
              <a:t>даярлау</a:t>
            </a:r>
            <a:r>
              <a:rPr lang="ru-RU" sz="2800" dirty="0" smtClean="0"/>
              <a:t> </a:t>
            </a:r>
            <a:r>
              <a:rPr lang="ru-RU" sz="2800" dirty="0" err="1" smtClean="0"/>
              <a:t>қалыңдығы</a:t>
            </a:r>
            <a:r>
              <a:rPr lang="ru-RU" sz="2800" dirty="0" smtClean="0"/>
              <a:t> </a:t>
            </a:r>
            <a:r>
              <a:rPr lang="ru-RU" sz="2800" dirty="0" err="1" smtClean="0"/>
              <a:t>үлкен</a:t>
            </a:r>
            <a:r>
              <a:rPr lang="ru-RU" sz="2800" dirty="0" smtClean="0"/>
              <a:t> </a:t>
            </a:r>
            <a:r>
              <a:rPr lang="ru-RU" sz="2800" dirty="0" err="1" smtClean="0"/>
              <a:t>емес</a:t>
            </a:r>
            <a:r>
              <a:rPr lang="ru-RU" sz="2800" dirty="0" smtClean="0"/>
              <a:t> </a:t>
            </a:r>
            <a:r>
              <a:rPr lang="ru-RU" sz="2800" dirty="0" err="1" smtClean="0"/>
              <a:t>күрт</a:t>
            </a:r>
            <a:r>
              <a:rPr lang="ru-RU" sz="2800" dirty="0" smtClean="0"/>
              <a:t> </a:t>
            </a:r>
            <a:r>
              <a:rPr lang="ru-RU" sz="2800" dirty="0" err="1" smtClean="0"/>
              <a:t>құлама</a:t>
            </a:r>
            <a:r>
              <a:rPr lang="ru-RU" sz="2800" dirty="0" smtClean="0"/>
              <a:t> </a:t>
            </a:r>
            <a:r>
              <a:rPr lang="ru-RU" sz="2800" dirty="0" err="1" smtClean="0"/>
              <a:t>кен</a:t>
            </a:r>
            <a:r>
              <a:rPr lang="ru-RU" sz="2800" dirty="0" smtClean="0"/>
              <a:t> </a:t>
            </a:r>
            <a:r>
              <a:rPr lang="ru-RU" sz="2800" dirty="0" err="1" smtClean="0"/>
              <a:t>сілемдерңн</a:t>
            </a:r>
            <a:r>
              <a:rPr lang="ru-RU" sz="2800" dirty="0" smtClean="0"/>
              <a:t> </a:t>
            </a:r>
            <a:r>
              <a:rPr lang="ru-RU" sz="2800" dirty="0" err="1" smtClean="0"/>
              <a:t>игеруде</a:t>
            </a:r>
            <a:r>
              <a:rPr lang="ru-RU" sz="2800" dirty="0" smtClean="0"/>
              <a:t> </a:t>
            </a:r>
            <a:r>
              <a:rPr lang="ru-RU" sz="2800" dirty="0" err="1" smtClean="0"/>
              <a:t>қолданылады</a:t>
            </a:r>
            <a:r>
              <a:rPr lang="ru-RU" sz="2800" dirty="0" smtClean="0"/>
              <a:t>.</a:t>
            </a:r>
          </a:p>
        </p:txBody>
      </p:sp>
    </p:spTree>
    <p:extLst>
      <p:ext uri="{BB962C8B-B14F-4D97-AF65-F5344CB8AC3E}">
        <p14:creationId xmlns:p14="http://schemas.microsoft.com/office/powerpoint/2010/main" val="2323416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79623" y="382198"/>
            <a:ext cx="9687696" cy="1692771"/>
          </a:xfrm>
          <a:prstGeom prst="rect">
            <a:avLst/>
          </a:prstGeom>
        </p:spPr>
        <p:txBody>
          <a:bodyPr wrap="square">
            <a:spAutoFit/>
          </a:bodyPr>
          <a:lstStyle/>
          <a:p>
            <a:r>
              <a:rPr lang="ru-RU" sz="2800" dirty="0" err="1" smtClean="0">
                <a:solidFill>
                  <a:srgbClr val="FF0000"/>
                </a:solidFill>
              </a:rPr>
              <a:t>Орттық</a:t>
            </a:r>
            <a:r>
              <a:rPr lang="ru-RU" sz="2800" dirty="0" smtClean="0">
                <a:solidFill>
                  <a:srgbClr val="FF0000"/>
                </a:solidFill>
              </a:rPr>
              <a:t> </a:t>
            </a:r>
            <a:r>
              <a:rPr lang="ru-RU" sz="2800" dirty="0" err="1" smtClean="0">
                <a:solidFill>
                  <a:srgbClr val="FF0000"/>
                </a:solidFill>
              </a:rPr>
              <a:t>даярлау</a:t>
            </a:r>
            <a:r>
              <a:rPr lang="ru-RU" sz="2800" dirty="0" smtClean="0">
                <a:solidFill>
                  <a:srgbClr val="FF0000"/>
                </a:solidFill>
              </a:rPr>
              <a:t> </a:t>
            </a:r>
            <a:r>
              <a:rPr lang="ru-RU" sz="2800" dirty="0"/>
              <a:t>– </a:t>
            </a:r>
            <a:r>
              <a:rPr lang="ru-RU" sz="2800" dirty="0" smtClean="0"/>
              <a:t>этаж </a:t>
            </a:r>
            <a:r>
              <a:rPr lang="ru-RU" sz="2800" dirty="0" err="1" smtClean="0"/>
              <a:t>блоктарға</a:t>
            </a:r>
            <a:r>
              <a:rPr lang="ru-RU" sz="2800" dirty="0" smtClean="0"/>
              <a:t> </a:t>
            </a:r>
            <a:r>
              <a:rPr lang="ru-RU" sz="2800" dirty="0" err="1" smtClean="0"/>
              <a:t>тасымалдау</a:t>
            </a:r>
            <a:r>
              <a:rPr lang="ru-RU" sz="2800" dirty="0" smtClean="0"/>
              <a:t> </a:t>
            </a:r>
            <a:r>
              <a:rPr lang="ru-RU" sz="2800" dirty="0" err="1" smtClean="0"/>
              <a:t>штректерімен</a:t>
            </a:r>
            <a:r>
              <a:rPr lang="ru-RU" sz="2800" dirty="0" smtClean="0"/>
              <a:t>, </a:t>
            </a:r>
            <a:r>
              <a:rPr lang="ru-RU" sz="2800" dirty="0" err="1" smtClean="0"/>
              <a:t>орттармен</a:t>
            </a:r>
            <a:r>
              <a:rPr lang="ru-RU" sz="2800" dirty="0" smtClean="0"/>
              <a:t> </a:t>
            </a:r>
            <a:r>
              <a:rPr lang="ru-RU" sz="2800" dirty="0" err="1" smtClean="0"/>
              <a:t>және</a:t>
            </a:r>
            <a:r>
              <a:rPr lang="ru-RU" sz="2800" dirty="0" smtClean="0"/>
              <a:t> </a:t>
            </a:r>
            <a:r>
              <a:rPr lang="ru-RU" sz="2800" dirty="0" err="1" smtClean="0"/>
              <a:t>өрлемелермен</a:t>
            </a:r>
            <a:r>
              <a:rPr lang="ru-RU" sz="2800" dirty="0" smtClean="0"/>
              <a:t> </a:t>
            </a:r>
            <a:r>
              <a:rPr lang="ru-RU" sz="2800" dirty="0" err="1" smtClean="0"/>
              <a:t>бөлінеді</a:t>
            </a:r>
            <a:r>
              <a:rPr lang="ru-RU" sz="2800" dirty="0" smtClean="0"/>
              <a:t>. </a:t>
            </a:r>
            <a:endParaRPr lang="ru-RU" sz="2800" dirty="0" smtClean="0"/>
          </a:p>
          <a:p>
            <a:r>
              <a:rPr lang="ru-RU" sz="2400" dirty="0" err="1" smtClean="0"/>
              <a:t>Орттық</a:t>
            </a:r>
            <a:r>
              <a:rPr lang="ru-RU" sz="2400" dirty="0" smtClean="0"/>
              <a:t> </a:t>
            </a:r>
            <a:r>
              <a:rPr lang="ru-RU" sz="2400" dirty="0" err="1" smtClean="0"/>
              <a:t>даярлау</a:t>
            </a:r>
            <a:r>
              <a:rPr lang="ru-RU" sz="2400" dirty="0" smtClean="0"/>
              <a:t> </a:t>
            </a:r>
            <a:r>
              <a:rPr lang="ru-RU" sz="2400" dirty="0" err="1" smtClean="0"/>
              <a:t>өте</a:t>
            </a:r>
            <a:r>
              <a:rPr lang="ru-RU" sz="2400" dirty="0" smtClean="0"/>
              <a:t> </a:t>
            </a:r>
            <a:r>
              <a:rPr lang="ru-RU" sz="2400" dirty="0" err="1" smtClean="0"/>
              <a:t>қалың</a:t>
            </a:r>
            <a:r>
              <a:rPr lang="ru-RU" sz="2400" dirty="0" smtClean="0"/>
              <a:t> </a:t>
            </a:r>
            <a:r>
              <a:rPr lang="ru-RU" sz="2400" dirty="0" err="1" smtClean="0"/>
              <a:t>кен</a:t>
            </a:r>
            <a:r>
              <a:rPr lang="ru-RU" sz="2400" dirty="0" smtClean="0"/>
              <a:t> </a:t>
            </a:r>
            <a:r>
              <a:rPr lang="ru-RU" sz="2400" dirty="0" err="1" smtClean="0"/>
              <a:t>сілемдерін</a:t>
            </a:r>
            <a:r>
              <a:rPr lang="ru-RU" sz="2400" dirty="0" err="1" smtClean="0"/>
              <a:t>де</a:t>
            </a:r>
            <a:r>
              <a:rPr lang="ru-RU" sz="2400" dirty="0" smtClean="0"/>
              <a:t> </a:t>
            </a:r>
            <a:r>
              <a:rPr lang="ru-RU" sz="2400" dirty="0" err="1" smtClean="0"/>
              <a:t>қолданылады</a:t>
            </a:r>
            <a:r>
              <a:rPr lang="ru-RU" sz="2400" dirty="0" smtClean="0"/>
              <a:t>.</a:t>
            </a:r>
          </a:p>
          <a:p>
            <a:r>
              <a:rPr lang="ru-RU" sz="2400" dirty="0" smtClean="0"/>
              <a:t>(3 </a:t>
            </a:r>
            <a:r>
              <a:rPr lang="ru-RU" sz="2400" dirty="0" err="1" smtClean="0"/>
              <a:t>сурет</a:t>
            </a:r>
            <a:r>
              <a:rPr lang="ru-RU" sz="2400" dirty="0" smtClean="0"/>
              <a:t>).</a:t>
            </a:r>
            <a:endParaRPr lang="ru-RU" sz="2400" dirty="0"/>
          </a:p>
        </p:txBody>
      </p:sp>
      <p:pic>
        <p:nvPicPr>
          <p:cNvPr id="8" name="Рисунок 7"/>
          <p:cNvPicPr>
            <a:picLocks noChangeAspect="1"/>
          </p:cNvPicPr>
          <p:nvPr/>
        </p:nvPicPr>
        <p:blipFill>
          <a:blip r:embed="rId2"/>
          <a:stretch>
            <a:fillRect/>
          </a:stretch>
        </p:blipFill>
        <p:spPr>
          <a:xfrm>
            <a:off x="1079455" y="2764664"/>
            <a:ext cx="4163929" cy="2737341"/>
          </a:xfrm>
          <a:prstGeom prst="rect">
            <a:avLst/>
          </a:prstGeom>
        </p:spPr>
      </p:pic>
      <p:sp>
        <p:nvSpPr>
          <p:cNvPr id="9" name="Прямоугольник 8"/>
          <p:cNvSpPr/>
          <p:nvPr/>
        </p:nvSpPr>
        <p:spPr>
          <a:xfrm>
            <a:off x="7315199" y="2714540"/>
            <a:ext cx="3805881" cy="2585323"/>
          </a:xfrm>
          <a:prstGeom prst="rect">
            <a:avLst/>
          </a:prstGeom>
        </p:spPr>
        <p:txBody>
          <a:bodyPr wrap="square">
            <a:spAutoFit/>
          </a:bodyPr>
          <a:lstStyle/>
          <a:p>
            <a:r>
              <a:rPr lang="ru-RU" dirty="0" smtClean="0"/>
              <a:t> 3 </a:t>
            </a:r>
            <a:r>
              <a:rPr lang="ru-RU" dirty="0" err="1" smtClean="0"/>
              <a:t>сурет</a:t>
            </a:r>
            <a:r>
              <a:rPr lang="ru-RU" dirty="0" smtClean="0"/>
              <a:t>. </a:t>
            </a:r>
            <a:r>
              <a:rPr lang="ru-RU" dirty="0" err="1" smtClean="0"/>
              <a:t>Қалың</a:t>
            </a:r>
            <a:r>
              <a:rPr lang="ru-RU" dirty="0" smtClean="0"/>
              <a:t> </a:t>
            </a:r>
            <a:r>
              <a:rPr lang="ru-RU" dirty="0" err="1" smtClean="0"/>
              <a:t>күртқұлама</a:t>
            </a:r>
            <a:r>
              <a:rPr lang="ru-RU" dirty="0" smtClean="0"/>
              <a:t> </a:t>
            </a:r>
            <a:r>
              <a:rPr lang="ru-RU" dirty="0" err="1" smtClean="0"/>
              <a:t>кенорындарын</a:t>
            </a:r>
            <a:r>
              <a:rPr lang="ru-RU" dirty="0" smtClean="0"/>
              <a:t> </a:t>
            </a:r>
            <a:r>
              <a:rPr lang="ru-RU" dirty="0" err="1" smtClean="0"/>
              <a:t>орттық</a:t>
            </a:r>
            <a:r>
              <a:rPr lang="ru-RU" dirty="0" smtClean="0"/>
              <a:t> </a:t>
            </a:r>
            <a:r>
              <a:rPr lang="ru-RU" dirty="0" err="1" smtClean="0"/>
              <a:t>даярлау</a:t>
            </a:r>
            <a:r>
              <a:rPr lang="ru-RU" dirty="0" smtClean="0"/>
              <a:t>: </a:t>
            </a:r>
            <a:endParaRPr lang="ru-RU" dirty="0"/>
          </a:p>
          <a:p>
            <a:r>
              <a:rPr lang="ru-RU" dirty="0"/>
              <a:t>1 – </a:t>
            </a:r>
            <a:r>
              <a:rPr lang="ru-RU" dirty="0" smtClean="0"/>
              <a:t>бас </a:t>
            </a:r>
            <a:r>
              <a:rPr lang="ru-RU" dirty="0" err="1" smtClean="0"/>
              <a:t>оқпан</a:t>
            </a:r>
            <a:r>
              <a:rPr lang="ru-RU" dirty="0" smtClean="0"/>
              <a:t>; </a:t>
            </a:r>
            <a:endParaRPr lang="ru-RU" dirty="0" smtClean="0"/>
          </a:p>
          <a:p>
            <a:r>
              <a:rPr lang="ru-RU" dirty="0" smtClean="0"/>
              <a:t>2 </a:t>
            </a:r>
            <a:r>
              <a:rPr lang="ru-RU" dirty="0"/>
              <a:t>– квершлаг;  </a:t>
            </a:r>
            <a:endParaRPr lang="ru-RU" dirty="0" smtClean="0"/>
          </a:p>
          <a:p>
            <a:r>
              <a:rPr lang="ru-RU" dirty="0" smtClean="0"/>
              <a:t>3 </a:t>
            </a:r>
            <a:r>
              <a:rPr lang="ru-RU" dirty="0"/>
              <a:t>– </a:t>
            </a:r>
            <a:r>
              <a:rPr lang="ru-RU" dirty="0" smtClean="0"/>
              <a:t>бас (</a:t>
            </a:r>
            <a:r>
              <a:rPr lang="ru-RU" dirty="0" err="1" smtClean="0"/>
              <a:t>далалық</a:t>
            </a:r>
            <a:r>
              <a:rPr lang="ru-RU" dirty="0" smtClean="0"/>
              <a:t>) </a:t>
            </a:r>
            <a:r>
              <a:rPr lang="ru-RU" dirty="0"/>
              <a:t>штрек; </a:t>
            </a:r>
            <a:endParaRPr lang="ru-RU" dirty="0" smtClean="0"/>
          </a:p>
          <a:p>
            <a:r>
              <a:rPr lang="ru-RU" dirty="0" smtClean="0"/>
              <a:t>4 </a:t>
            </a:r>
            <a:r>
              <a:rPr lang="ru-RU" dirty="0"/>
              <a:t>– </a:t>
            </a:r>
            <a:r>
              <a:rPr lang="ru-RU" dirty="0" err="1" smtClean="0"/>
              <a:t>тасымалдау</a:t>
            </a:r>
            <a:r>
              <a:rPr lang="ru-RU" dirty="0" smtClean="0"/>
              <a:t> орты;  </a:t>
            </a:r>
            <a:endParaRPr lang="ru-RU" dirty="0" smtClean="0"/>
          </a:p>
          <a:p>
            <a:r>
              <a:rPr lang="ru-RU" dirty="0" smtClean="0"/>
              <a:t>5 </a:t>
            </a:r>
            <a:r>
              <a:rPr lang="ru-RU" dirty="0"/>
              <a:t>– </a:t>
            </a:r>
            <a:r>
              <a:rPr lang="ru-RU" dirty="0" err="1" smtClean="0"/>
              <a:t>тасымалдау</a:t>
            </a:r>
            <a:r>
              <a:rPr lang="ru-RU" dirty="0" smtClean="0"/>
              <a:t> </a:t>
            </a:r>
            <a:r>
              <a:rPr lang="ru-RU" dirty="0"/>
              <a:t>штрек</a:t>
            </a:r>
            <a:r>
              <a:rPr lang="ru-RU" dirty="0" smtClean="0"/>
              <a:t>;</a:t>
            </a:r>
          </a:p>
          <a:p>
            <a:r>
              <a:rPr lang="ru-RU" dirty="0" smtClean="0"/>
              <a:t>6 </a:t>
            </a:r>
            <a:r>
              <a:rPr lang="ru-RU" dirty="0"/>
              <a:t>– </a:t>
            </a:r>
            <a:r>
              <a:rPr lang="ru-RU" dirty="0" err="1" smtClean="0"/>
              <a:t>желдеткіш</a:t>
            </a:r>
            <a:r>
              <a:rPr lang="ru-RU" dirty="0" smtClean="0"/>
              <a:t> </a:t>
            </a:r>
            <a:r>
              <a:rPr lang="ru-RU" dirty="0" err="1" smtClean="0"/>
              <a:t>оқпан</a:t>
            </a:r>
            <a:r>
              <a:rPr lang="ru-RU" dirty="0" smtClean="0"/>
              <a:t>;  </a:t>
            </a:r>
            <a:endParaRPr lang="ru-RU" dirty="0" smtClean="0"/>
          </a:p>
          <a:p>
            <a:r>
              <a:rPr lang="ru-RU" dirty="0" smtClean="0"/>
              <a:t>7 </a:t>
            </a:r>
            <a:r>
              <a:rPr lang="ru-RU" dirty="0"/>
              <a:t>– </a:t>
            </a:r>
            <a:r>
              <a:rPr lang="ru-RU" dirty="0" err="1" smtClean="0"/>
              <a:t>өндіру</a:t>
            </a:r>
            <a:r>
              <a:rPr lang="ru-RU" dirty="0" smtClean="0"/>
              <a:t> </a:t>
            </a:r>
            <a:r>
              <a:rPr lang="ru-RU" dirty="0" err="1" smtClean="0"/>
              <a:t>блогі</a:t>
            </a:r>
            <a:r>
              <a:rPr lang="ru-RU" dirty="0" smtClean="0"/>
              <a:t>.</a:t>
            </a:r>
            <a:endParaRPr lang="ru-RU" dirty="0"/>
          </a:p>
        </p:txBody>
      </p:sp>
    </p:spTree>
    <p:extLst>
      <p:ext uri="{BB962C8B-B14F-4D97-AF65-F5344CB8AC3E}">
        <p14:creationId xmlns:p14="http://schemas.microsoft.com/office/powerpoint/2010/main" val="2804140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44843" y="500615"/>
            <a:ext cx="11182865" cy="1569660"/>
          </a:xfrm>
          <a:prstGeom prst="rect">
            <a:avLst/>
          </a:prstGeom>
        </p:spPr>
        <p:txBody>
          <a:bodyPr wrap="square">
            <a:spAutoFit/>
          </a:bodyPr>
          <a:lstStyle/>
          <a:p>
            <a:r>
              <a:rPr lang="ru-RU" sz="2400" dirty="0" err="1">
                <a:solidFill>
                  <a:srgbClr val="FF0000"/>
                </a:solidFill>
              </a:rPr>
              <a:t>Т</a:t>
            </a:r>
            <a:r>
              <a:rPr lang="ru-RU" sz="2400" dirty="0" err="1" smtClean="0">
                <a:solidFill>
                  <a:srgbClr val="FF0000"/>
                </a:solidFill>
              </a:rPr>
              <a:t>ранспорттың</a:t>
            </a:r>
            <a:r>
              <a:rPr lang="ru-RU" sz="2400" dirty="0" smtClean="0">
                <a:solidFill>
                  <a:srgbClr val="FF0000"/>
                </a:solidFill>
              </a:rPr>
              <a:t> </a:t>
            </a:r>
            <a:r>
              <a:rPr lang="ru-RU" sz="2400" dirty="0" err="1" smtClean="0">
                <a:solidFill>
                  <a:srgbClr val="FF0000"/>
                </a:solidFill>
              </a:rPr>
              <a:t>қозғалу</a:t>
            </a:r>
            <a:r>
              <a:rPr lang="ru-RU" sz="2400" dirty="0" smtClean="0">
                <a:solidFill>
                  <a:srgbClr val="FF0000"/>
                </a:solidFill>
              </a:rPr>
              <a:t> </a:t>
            </a:r>
            <a:r>
              <a:rPr lang="ru-RU" sz="2400" dirty="0" err="1" smtClean="0">
                <a:solidFill>
                  <a:srgbClr val="FF0000"/>
                </a:solidFill>
              </a:rPr>
              <a:t>схемасына</a:t>
            </a:r>
            <a:r>
              <a:rPr lang="ru-RU" sz="2400" dirty="0" smtClean="0">
                <a:solidFill>
                  <a:srgbClr val="FF0000"/>
                </a:solidFill>
              </a:rPr>
              <a:t> </a:t>
            </a:r>
            <a:r>
              <a:rPr lang="ru-RU" sz="2400" dirty="0" err="1" smtClean="0">
                <a:solidFill>
                  <a:srgbClr val="FF0000"/>
                </a:solidFill>
              </a:rPr>
              <a:t>байланысты</a:t>
            </a:r>
            <a:r>
              <a:rPr lang="ru-RU" sz="2400" dirty="0" smtClean="0">
                <a:solidFill>
                  <a:srgbClr val="FF0000"/>
                </a:solidFill>
              </a:rPr>
              <a:t> </a:t>
            </a:r>
            <a:r>
              <a:rPr lang="ru-RU" sz="2400" dirty="0" err="1" smtClean="0">
                <a:solidFill>
                  <a:srgbClr val="FF0000"/>
                </a:solidFill>
              </a:rPr>
              <a:t>жіктелу</a:t>
            </a:r>
            <a:r>
              <a:rPr lang="ru-RU" sz="2400" dirty="0" smtClean="0">
                <a:solidFill>
                  <a:srgbClr val="FF0000"/>
                </a:solidFill>
              </a:rPr>
              <a:t>: </a:t>
            </a:r>
          </a:p>
          <a:p>
            <a:r>
              <a:rPr lang="ru-RU" sz="2400" dirty="0" err="1" smtClean="0"/>
              <a:t>тұйық</a:t>
            </a:r>
            <a:r>
              <a:rPr lang="ru-RU" sz="2400" dirty="0" smtClean="0"/>
              <a:t> (тупиковая), </a:t>
            </a:r>
            <a:r>
              <a:rPr lang="ru-RU" sz="2400" dirty="0" err="1" smtClean="0"/>
              <a:t>сақиналы</a:t>
            </a:r>
            <a:r>
              <a:rPr lang="ru-RU" sz="2400" dirty="0" smtClean="0"/>
              <a:t> (кольцевая) </a:t>
            </a:r>
            <a:r>
              <a:rPr lang="ru-RU" sz="2400" dirty="0" err="1" smtClean="0"/>
              <a:t>және</a:t>
            </a:r>
            <a:r>
              <a:rPr lang="ru-RU" sz="2400" dirty="0" smtClean="0"/>
              <a:t> </a:t>
            </a:r>
            <a:r>
              <a:rPr lang="ru-RU" sz="2400" dirty="0" err="1" smtClean="0"/>
              <a:t>құрама</a:t>
            </a:r>
            <a:r>
              <a:rPr lang="ru-RU" sz="2400" dirty="0" smtClean="0"/>
              <a:t> </a:t>
            </a:r>
            <a:r>
              <a:rPr lang="ru-RU" sz="2400" dirty="0" err="1" smtClean="0"/>
              <a:t>даярлау</a:t>
            </a:r>
            <a:r>
              <a:rPr lang="ru-RU" sz="2400" dirty="0" smtClean="0"/>
              <a:t>. </a:t>
            </a:r>
            <a:endParaRPr lang="ru-RU" sz="2400" dirty="0"/>
          </a:p>
          <a:p>
            <a:r>
              <a:rPr lang="ru-RU" sz="2400" dirty="0" err="1" smtClean="0">
                <a:solidFill>
                  <a:srgbClr val="FF0000"/>
                </a:solidFill>
              </a:rPr>
              <a:t>Тұйық</a:t>
            </a:r>
            <a:r>
              <a:rPr lang="ru-RU" sz="2400" dirty="0" smtClean="0">
                <a:solidFill>
                  <a:srgbClr val="FF0000"/>
                </a:solidFill>
              </a:rPr>
              <a:t> </a:t>
            </a:r>
            <a:r>
              <a:rPr lang="ru-RU" sz="2400" dirty="0" err="1" smtClean="0">
                <a:solidFill>
                  <a:srgbClr val="FF0000"/>
                </a:solidFill>
              </a:rPr>
              <a:t>даярлау</a:t>
            </a:r>
            <a:r>
              <a:rPr lang="ru-RU" sz="2400" dirty="0" smtClean="0">
                <a:solidFill>
                  <a:srgbClr val="FF0000"/>
                </a:solidFill>
              </a:rPr>
              <a:t> </a:t>
            </a:r>
            <a:r>
              <a:rPr lang="ru-RU" sz="2400" dirty="0" err="1" smtClean="0"/>
              <a:t>горизонтта</a:t>
            </a:r>
            <a:r>
              <a:rPr lang="ru-RU" sz="2400" dirty="0" smtClean="0"/>
              <a:t> </a:t>
            </a:r>
            <a:r>
              <a:rPr lang="ru-RU" sz="2400" dirty="0" err="1" smtClean="0"/>
              <a:t>бір</a:t>
            </a:r>
            <a:r>
              <a:rPr lang="ru-RU" sz="2400" dirty="0" smtClean="0"/>
              <a:t> </a:t>
            </a:r>
            <a:r>
              <a:rPr lang="ru-RU" sz="2400" dirty="0" err="1" smtClean="0"/>
              <a:t>немесе</a:t>
            </a:r>
            <a:r>
              <a:rPr lang="ru-RU" sz="2400" dirty="0" smtClean="0"/>
              <a:t> </a:t>
            </a:r>
            <a:r>
              <a:rPr lang="ru-RU" sz="2400" dirty="0" err="1" smtClean="0"/>
              <a:t>екі</a:t>
            </a:r>
            <a:r>
              <a:rPr lang="ru-RU" sz="2400" dirty="0" smtClean="0"/>
              <a:t> вагон </a:t>
            </a:r>
            <a:r>
              <a:rPr lang="ru-RU" sz="2400" dirty="0" err="1" smtClean="0"/>
              <a:t>составының</a:t>
            </a:r>
            <a:r>
              <a:rPr lang="ru-RU" sz="2400" dirty="0" smtClean="0"/>
              <a:t> </a:t>
            </a:r>
            <a:r>
              <a:rPr lang="ru-RU" sz="2400" dirty="0" err="1" smtClean="0"/>
              <a:t>жұмысынан</a:t>
            </a:r>
            <a:r>
              <a:rPr lang="ru-RU" sz="2400" dirty="0" smtClean="0"/>
              <a:t> </a:t>
            </a:r>
            <a:r>
              <a:rPr lang="ru-RU" sz="2400" dirty="0" err="1" smtClean="0"/>
              <a:t>тұратын</a:t>
            </a:r>
            <a:r>
              <a:rPr lang="ru-RU" sz="2400" dirty="0" smtClean="0"/>
              <a:t>, </a:t>
            </a:r>
            <a:r>
              <a:rPr lang="ru-RU" sz="2400" dirty="0" err="1" smtClean="0"/>
              <a:t>өнімділігі</a:t>
            </a:r>
            <a:r>
              <a:rPr lang="ru-RU" sz="2400" dirty="0" smtClean="0"/>
              <a:t> </a:t>
            </a:r>
            <a:r>
              <a:rPr lang="ru-RU" sz="2400" dirty="0" err="1" smtClean="0"/>
              <a:t>үлкен</a:t>
            </a:r>
            <a:r>
              <a:rPr lang="ru-RU" sz="2400" dirty="0" smtClean="0"/>
              <a:t> </a:t>
            </a:r>
            <a:r>
              <a:rPr lang="ru-RU" sz="2400" dirty="0" err="1" smtClean="0"/>
              <a:t>емес</a:t>
            </a:r>
            <a:r>
              <a:rPr lang="ru-RU" sz="2400" dirty="0" smtClean="0"/>
              <a:t> </a:t>
            </a:r>
            <a:r>
              <a:rPr lang="ru-RU" sz="2400" dirty="0" err="1" smtClean="0"/>
              <a:t>этаждарда</a:t>
            </a:r>
            <a:r>
              <a:rPr lang="ru-RU" sz="2400" dirty="0" smtClean="0"/>
              <a:t> </a:t>
            </a:r>
            <a:r>
              <a:rPr lang="ru-RU" sz="2400" dirty="0" err="1" smtClean="0"/>
              <a:t>қолданылады</a:t>
            </a:r>
            <a:r>
              <a:rPr lang="ru-RU" sz="2400" dirty="0" smtClean="0"/>
              <a:t> (4 </a:t>
            </a:r>
            <a:r>
              <a:rPr lang="ru-RU" sz="2400" dirty="0" err="1" smtClean="0"/>
              <a:t>сурет</a:t>
            </a:r>
            <a:r>
              <a:rPr lang="ru-RU" sz="2400" dirty="0" smtClean="0"/>
              <a:t>). </a:t>
            </a:r>
            <a:endParaRPr lang="ru-RU" sz="2400" dirty="0"/>
          </a:p>
        </p:txBody>
      </p:sp>
      <p:pic>
        <p:nvPicPr>
          <p:cNvPr id="5" name="Рисунок 4"/>
          <p:cNvPicPr>
            <a:picLocks noChangeAspect="1"/>
          </p:cNvPicPr>
          <p:nvPr/>
        </p:nvPicPr>
        <p:blipFill>
          <a:blip r:embed="rId2"/>
          <a:stretch>
            <a:fillRect/>
          </a:stretch>
        </p:blipFill>
        <p:spPr>
          <a:xfrm>
            <a:off x="753763" y="2752949"/>
            <a:ext cx="5820032" cy="3540759"/>
          </a:xfrm>
          <a:prstGeom prst="rect">
            <a:avLst/>
          </a:prstGeom>
        </p:spPr>
      </p:pic>
      <p:sp>
        <p:nvSpPr>
          <p:cNvPr id="6" name="Прямоугольник 5"/>
          <p:cNvSpPr/>
          <p:nvPr/>
        </p:nvSpPr>
        <p:spPr>
          <a:xfrm>
            <a:off x="7698258" y="2954978"/>
            <a:ext cx="3669957" cy="2215991"/>
          </a:xfrm>
          <a:prstGeom prst="rect">
            <a:avLst/>
          </a:prstGeom>
        </p:spPr>
        <p:txBody>
          <a:bodyPr wrap="square">
            <a:spAutoFit/>
          </a:bodyPr>
          <a:lstStyle/>
          <a:p>
            <a:r>
              <a:rPr lang="ru-RU" sz="2400" dirty="0" smtClean="0"/>
              <a:t>4 </a:t>
            </a:r>
            <a:r>
              <a:rPr lang="ru-RU" sz="2400" dirty="0" err="1" smtClean="0"/>
              <a:t>сурет</a:t>
            </a:r>
            <a:r>
              <a:rPr lang="ru-RU" sz="2400" dirty="0" smtClean="0"/>
              <a:t> – </a:t>
            </a:r>
            <a:r>
              <a:rPr lang="ru-RU" sz="2400" dirty="0" err="1"/>
              <a:t>Т</a:t>
            </a:r>
            <a:r>
              <a:rPr lang="ru-RU" sz="2400" dirty="0" err="1" smtClean="0"/>
              <a:t>асымалдау</a:t>
            </a:r>
            <a:r>
              <a:rPr lang="ru-RU" sz="2400" dirty="0" smtClean="0"/>
              <a:t> </a:t>
            </a:r>
            <a:r>
              <a:rPr lang="ru-RU" sz="2400" dirty="0" err="1" smtClean="0"/>
              <a:t>горизонтын</a:t>
            </a:r>
            <a:r>
              <a:rPr lang="ru-RU" sz="2400" dirty="0" smtClean="0"/>
              <a:t> </a:t>
            </a:r>
            <a:r>
              <a:rPr lang="ru-RU" sz="2400" dirty="0" err="1" smtClean="0"/>
              <a:t>тұйық</a:t>
            </a:r>
            <a:r>
              <a:rPr lang="ru-RU" sz="2400" dirty="0" smtClean="0"/>
              <a:t> </a:t>
            </a:r>
            <a:r>
              <a:rPr lang="ru-RU" sz="2400" dirty="0" err="1" smtClean="0"/>
              <a:t>орттық</a:t>
            </a:r>
            <a:r>
              <a:rPr lang="ru-RU" sz="2400" dirty="0" smtClean="0"/>
              <a:t> </a:t>
            </a:r>
            <a:r>
              <a:rPr lang="ru-RU" sz="2400" dirty="0" err="1" smtClean="0"/>
              <a:t>даярлау</a:t>
            </a:r>
            <a:r>
              <a:rPr lang="ru-RU" sz="2400" dirty="0" smtClean="0"/>
              <a:t>: </a:t>
            </a:r>
          </a:p>
          <a:p>
            <a:r>
              <a:rPr lang="ru-RU" sz="2400" dirty="0" smtClean="0"/>
              <a:t>1 </a:t>
            </a:r>
            <a:r>
              <a:rPr lang="ru-RU" sz="2400" dirty="0"/>
              <a:t>– </a:t>
            </a:r>
            <a:r>
              <a:rPr lang="ru-RU" sz="2400" dirty="0" err="1" smtClean="0"/>
              <a:t>кеіжолды</a:t>
            </a:r>
            <a:r>
              <a:rPr lang="ru-RU" sz="2400" dirty="0" smtClean="0"/>
              <a:t> </a:t>
            </a:r>
            <a:r>
              <a:rPr lang="ru-RU" sz="2400" dirty="0"/>
              <a:t>штрек; </a:t>
            </a:r>
            <a:endParaRPr lang="ru-RU" sz="2400" dirty="0" smtClean="0"/>
          </a:p>
          <a:p>
            <a:r>
              <a:rPr lang="ru-RU" sz="2400" dirty="0" smtClean="0"/>
              <a:t>2 </a:t>
            </a:r>
            <a:r>
              <a:rPr lang="ru-RU" sz="2400" dirty="0"/>
              <a:t>– орт</a:t>
            </a:r>
          </a:p>
          <a:p>
            <a:endParaRPr lang="ru-RU" dirty="0"/>
          </a:p>
        </p:txBody>
      </p:sp>
    </p:spTree>
    <p:extLst>
      <p:ext uri="{BB962C8B-B14F-4D97-AF65-F5344CB8AC3E}">
        <p14:creationId xmlns:p14="http://schemas.microsoft.com/office/powerpoint/2010/main" val="3146172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78691" y="232421"/>
            <a:ext cx="9765958" cy="954107"/>
          </a:xfrm>
          <a:prstGeom prst="rect">
            <a:avLst/>
          </a:prstGeom>
        </p:spPr>
        <p:txBody>
          <a:bodyPr wrap="square">
            <a:spAutoFit/>
          </a:bodyPr>
          <a:lstStyle/>
          <a:p>
            <a:r>
              <a:rPr lang="ru-RU" sz="2800" dirty="0" err="1" smtClean="0">
                <a:solidFill>
                  <a:srgbClr val="FF0000"/>
                </a:solidFill>
              </a:rPr>
              <a:t>Сақиналы</a:t>
            </a:r>
            <a:r>
              <a:rPr lang="ru-RU" sz="2800" dirty="0" smtClean="0">
                <a:solidFill>
                  <a:srgbClr val="FF0000"/>
                </a:solidFill>
              </a:rPr>
              <a:t> </a:t>
            </a:r>
            <a:r>
              <a:rPr lang="ru-RU" sz="2800" dirty="0" err="1" smtClean="0">
                <a:solidFill>
                  <a:srgbClr val="FF0000"/>
                </a:solidFill>
              </a:rPr>
              <a:t>даярлау</a:t>
            </a:r>
            <a:r>
              <a:rPr lang="ru-RU" sz="2800" dirty="0" smtClean="0">
                <a:solidFill>
                  <a:srgbClr val="FF0000"/>
                </a:solidFill>
              </a:rPr>
              <a:t> </a:t>
            </a:r>
            <a:r>
              <a:rPr lang="ru-RU" sz="2800" dirty="0" err="1" smtClean="0"/>
              <a:t>өнімділігі</a:t>
            </a:r>
            <a:r>
              <a:rPr lang="ru-RU" sz="2800" dirty="0" smtClean="0"/>
              <a:t> </a:t>
            </a:r>
            <a:r>
              <a:rPr lang="ru-RU" sz="2800" dirty="0" err="1" smtClean="0"/>
              <a:t>жоғары</a:t>
            </a:r>
            <a:r>
              <a:rPr lang="ru-RU" sz="2800" dirty="0" smtClean="0"/>
              <a:t>  </a:t>
            </a:r>
            <a:r>
              <a:rPr lang="ru-RU" sz="2800" dirty="0" err="1" smtClean="0"/>
              <a:t>горизонттарда</a:t>
            </a:r>
            <a:r>
              <a:rPr lang="ru-RU" sz="2800" dirty="0" smtClean="0"/>
              <a:t> </a:t>
            </a:r>
            <a:r>
              <a:rPr lang="ru-RU" sz="2800" dirty="0" err="1" smtClean="0"/>
              <a:t>қолданылады</a:t>
            </a:r>
            <a:r>
              <a:rPr lang="ru-RU" sz="2800" dirty="0" smtClean="0"/>
              <a:t> (5 </a:t>
            </a:r>
            <a:r>
              <a:rPr lang="ru-RU" sz="2800" dirty="0" err="1" smtClean="0"/>
              <a:t>сурет</a:t>
            </a:r>
            <a:r>
              <a:rPr lang="ru-RU" sz="2800" dirty="0" smtClean="0"/>
              <a:t>). </a:t>
            </a:r>
            <a:endParaRPr lang="ru-RU" sz="2800" dirty="0"/>
          </a:p>
        </p:txBody>
      </p:sp>
      <p:pic>
        <p:nvPicPr>
          <p:cNvPr id="5" name="Рисунок 4"/>
          <p:cNvPicPr>
            <a:picLocks noChangeAspect="1"/>
          </p:cNvPicPr>
          <p:nvPr/>
        </p:nvPicPr>
        <p:blipFill>
          <a:blip r:embed="rId2"/>
          <a:stretch>
            <a:fillRect/>
          </a:stretch>
        </p:blipFill>
        <p:spPr>
          <a:xfrm>
            <a:off x="964989" y="1229577"/>
            <a:ext cx="4471983" cy="2276160"/>
          </a:xfrm>
          <a:prstGeom prst="rect">
            <a:avLst/>
          </a:prstGeom>
        </p:spPr>
      </p:pic>
      <p:sp>
        <p:nvSpPr>
          <p:cNvPr id="6" name="Прямоугольник 5"/>
          <p:cNvSpPr/>
          <p:nvPr/>
        </p:nvSpPr>
        <p:spPr>
          <a:xfrm>
            <a:off x="5531709" y="2041459"/>
            <a:ext cx="6096000" cy="1200329"/>
          </a:xfrm>
          <a:prstGeom prst="rect">
            <a:avLst/>
          </a:prstGeom>
        </p:spPr>
        <p:txBody>
          <a:bodyPr>
            <a:spAutoFit/>
          </a:bodyPr>
          <a:lstStyle/>
          <a:p>
            <a:r>
              <a:rPr lang="ru-RU" dirty="0" smtClean="0"/>
              <a:t>5 </a:t>
            </a:r>
            <a:r>
              <a:rPr lang="ru-RU" dirty="0" err="1" smtClean="0"/>
              <a:t>сурет</a:t>
            </a:r>
            <a:r>
              <a:rPr lang="ru-RU" dirty="0" smtClean="0"/>
              <a:t> – </a:t>
            </a:r>
            <a:r>
              <a:rPr lang="ru-RU" dirty="0" err="1" smtClean="0"/>
              <a:t>тасымалдау</a:t>
            </a:r>
            <a:r>
              <a:rPr lang="ru-RU" dirty="0" smtClean="0"/>
              <a:t> </a:t>
            </a:r>
            <a:r>
              <a:rPr lang="ru-RU" dirty="0" err="1" smtClean="0"/>
              <a:t>горизонтын</a:t>
            </a:r>
            <a:r>
              <a:rPr lang="ru-RU" dirty="0" smtClean="0"/>
              <a:t> </a:t>
            </a:r>
            <a:r>
              <a:rPr lang="ru-RU" dirty="0" err="1" smtClean="0"/>
              <a:t>сақиналы</a:t>
            </a:r>
            <a:r>
              <a:rPr lang="ru-RU" dirty="0" smtClean="0"/>
              <a:t> </a:t>
            </a:r>
            <a:r>
              <a:rPr lang="ru-RU" dirty="0" err="1" smtClean="0"/>
              <a:t>орттық</a:t>
            </a:r>
            <a:r>
              <a:rPr lang="ru-RU" dirty="0" smtClean="0"/>
              <a:t> </a:t>
            </a:r>
            <a:r>
              <a:rPr lang="ru-RU" dirty="0" err="1" smtClean="0"/>
              <a:t>даярлау</a:t>
            </a:r>
            <a:r>
              <a:rPr lang="ru-RU" dirty="0" smtClean="0"/>
              <a:t>:</a:t>
            </a:r>
            <a:endParaRPr lang="ru-RU" dirty="0" smtClean="0"/>
          </a:p>
          <a:p>
            <a:r>
              <a:rPr lang="ru-RU" dirty="0" smtClean="0"/>
              <a:t>1</a:t>
            </a:r>
            <a:r>
              <a:rPr lang="ru-RU" dirty="0"/>
              <a:t>– </a:t>
            </a:r>
            <a:r>
              <a:rPr lang="ru-RU" dirty="0" err="1" smtClean="0"/>
              <a:t>екіжолды</a:t>
            </a:r>
            <a:r>
              <a:rPr lang="ru-RU" dirty="0" smtClean="0"/>
              <a:t> </a:t>
            </a:r>
            <a:r>
              <a:rPr lang="ru-RU" dirty="0"/>
              <a:t>штрек; 2 – орт; 3 – </a:t>
            </a:r>
            <a:r>
              <a:rPr lang="ru-RU" dirty="0" err="1" smtClean="0"/>
              <a:t>біржолды</a:t>
            </a:r>
            <a:r>
              <a:rPr lang="ru-RU" dirty="0" smtClean="0"/>
              <a:t> </a:t>
            </a:r>
            <a:r>
              <a:rPr lang="ru-RU" dirty="0"/>
              <a:t>штрек</a:t>
            </a:r>
          </a:p>
          <a:p>
            <a:endParaRPr lang="ru-RU" dirty="0"/>
          </a:p>
        </p:txBody>
      </p:sp>
      <p:pic>
        <p:nvPicPr>
          <p:cNvPr id="7" name="Рисунок 6"/>
          <p:cNvPicPr>
            <a:picLocks noChangeAspect="1"/>
          </p:cNvPicPr>
          <p:nvPr/>
        </p:nvPicPr>
        <p:blipFill>
          <a:blip r:embed="rId3"/>
          <a:stretch>
            <a:fillRect/>
          </a:stretch>
        </p:blipFill>
        <p:spPr>
          <a:xfrm>
            <a:off x="437304" y="3769686"/>
            <a:ext cx="6046651" cy="2791753"/>
          </a:xfrm>
          <a:prstGeom prst="rect">
            <a:avLst/>
          </a:prstGeom>
        </p:spPr>
      </p:pic>
      <p:sp>
        <p:nvSpPr>
          <p:cNvPr id="8" name="Прямоугольник 7"/>
          <p:cNvSpPr/>
          <p:nvPr/>
        </p:nvSpPr>
        <p:spPr>
          <a:xfrm>
            <a:off x="7611761" y="4212793"/>
            <a:ext cx="4015947" cy="2585323"/>
          </a:xfrm>
          <a:prstGeom prst="rect">
            <a:avLst/>
          </a:prstGeom>
        </p:spPr>
        <p:txBody>
          <a:bodyPr wrap="square">
            <a:spAutoFit/>
          </a:bodyPr>
          <a:lstStyle/>
          <a:p>
            <a:r>
              <a:rPr lang="ru-RU" dirty="0" smtClean="0"/>
              <a:t>6 </a:t>
            </a:r>
            <a:r>
              <a:rPr lang="ru-RU" dirty="0" err="1" smtClean="0"/>
              <a:t>сурет</a:t>
            </a:r>
            <a:r>
              <a:rPr lang="ru-RU" dirty="0" smtClean="0"/>
              <a:t> – </a:t>
            </a:r>
            <a:r>
              <a:rPr lang="ru-RU" dirty="0" err="1" smtClean="0"/>
              <a:t>Б</a:t>
            </a:r>
            <a:r>
              <a:rPr lang="ru-RU" dirty="0" err="1" smtClean="0"/>
              <a:t>еріктігі</a:t>
            </a:r>
            <a:r>
              <a:rPr lang="ru-RU" dirty="0" smtClean="0"/>
              <a:t> </a:t>
            </a:r>
            <a:r>
              <a:rPr lang="ru-RU" dirty="0" err="1" smtClean="0"/>
              <a:t>төмен</a:t>
            </a:r>
            <a:r>
              <a:rPr lang="ru-RU" dirty="0" smtClean="0"/>
              <a:t> тау </a:t>
            </a:r>
            <a:r>
              <a:rPr lang="ru-RU" dirty="0" err="1" smtClean="0"/>
              <a:t>жыныстарында</a:t>
            </a:r>
            <a:r>
              <a:rPr lang="ru-RU" dirty="0" smtClean="0"/>
              <a:t> </a:t>
            </a:r>
            <a:r>
              <a:rPr lang="ru-RU" dirty="0" smtClean="0"/>
              <a:t>(неустойчивые породы)</a:t>
            </a:r>
            <a:r>
              <a:rPr lang="ru-RU" dirty="0"/>
              <a:t> </a:t>
            </a:r>
            <a:r>
              <a:rPr lang="ru-RU" dirty="0" err="1" smtClean="0"/>
              <a:t>тасымалдау</a:t>
            </a:r>
            <a:r>
              <a:rPr lang="ru-RU" dirty="0" smtClean="0"/>
              <a:t> </a:t>
            </a:r>
            <a:r>
              <a:rPr lang="ru-RU" dirty="0" err="1" smtClean="0"/>
              <a:t>горизонтын</a:t>
            </a:r>
            <a:r>
              <a:rPr lang="ru-RU" dirty="0" smtClean="0"/>
              <a:t> </a:t>
            </a:r>
            <a:r>
              <a:rPr lang="ru-RU" dirty="0" err="1" smtClean="0"/>
              <a:t>тұйық</a:t>
            </a:r>
            <a:r>
              <a:rPr lang="ru-RU" dirty="0" smtClean="0"/>
              <a:t> </a:t>
            </a:r>
            <a:r>
              <a:rPr lang="ru-RU" dirty="0" err="1" smtClean="0"/>
              <a:t>орттық</a:t>
            </a:r>
            <a:r>
              <a:rPr lang="ru-RU" dirty="0" smtClean="0"/>
              <a:t> </a:t>
            </a:r>
            <a:r>
              <a:rPr lang="ru-RU" dirty="0" err="1" smtClean="0"/>
              <a:t>даярлау</a:t>
            </a:r>
            <a:r>
              <a:rPr lang="ru-RU" dirty="0" smtClean="0"/>
              <a:t>:</a:t>
            </a:r>
          </a:p>
          <a:p>
            <a:r>
              <a:rPr lang="ru-RU" dirty="0" smtClean="0"/>
              <a:t>1 </a:t>
            </a:r>
            <a:r>
              <a:rPr lang="ru-RU" dirty="0"/>
              <a:t>– квершлаг; </a:t>
            </a:r>
            <a:endParaRPr lang="ru-RU" dirty="0" smtClean="0"/>
          </a:p>
          <a:p>
            <a:r>
              <a:rPr lang="ru-RU" dirty="0" smtClean="0"/>
              <a:t>2 </a:t>
            </a:r>
            <a:r>
              <a:rPr lang="ru-RU" dirty="0"/>
              <a:t>– </a:t>
            </a:r>
            <a:r>
              <a:rPr lang="ru-RU" dirty="0" err="1" smtClean="0"/>
              <a:t>біржолды</a:t>
            </a:r>
            <a:r>
              <a:rPr lang="ru-RU" dirty="0" smtClean="0"/>
              <a:t> </a:t>
            </a:r>
            <a:r>
              <a:rPr lang="ru-RU" dirty="0" err="1" smtClean="0"/>
              <a:t>қосымша</a:t>
            </a:r>
            <a:r>
              <a:rPr lang="ru-RU" dirty="0" smtClean="0"/>
              <a:t> штрек</a:t>
            </a:r>
            <a:r>
              <a:rPr lang="ru-RU" dirty="0" smtClean="0"/>
              <a:t>; </a:t>
            </a:r>
            <a:endParaRPr lang="ru-RU" dirty="0" smtClean="0"/>
          </a:p>
          <a:p>
            <a:r>
              <a:rPr lang="ru-RU" dirty="0" smtClean="0"/>
              <a:t>3 </a:t>
            </a:r>
            <a:r>
              <a:rPr lang="ru-RU" dirty="0"/>
              <a:t>– </a:t>
            </a:r>
            <a:r>
              <a:rPr lang="ru-RU" dirty="0" err="1" smtClean="0"/>
              <a:t>екіжолды</a:t>
            </a:r>
            <a:r>
              <a:rPr lang="ru-RU" dirty="0" smtClean="0"/>
              <a:t> </a:t>
            </a:r>
            <a:r>
              <a:rPr lang="ru-RU" dirty="0" err="1" smtClean="0"/>
              <a:t>тасымалдау</a:t>
            </a:r>
            <a:r>
              <a:rPr lang="ru-RU" dirty="0" smtClean="0"/>
              <a:t> </a:t>
            </a:r>
            <a:r>
              <a:rPr lang="ru-RU" dirty="0"/>
              <a:t>штрек; </a:t>
            </a:r>
            <a:endParaRPr lang="ru-RU" dirty="0" smtClean="0"/>
          </a:p>
          <a:p>
            <a:r>
              <a:rPr lang="ru-RU" dirty="0" smtClean="0"/>
              <a:t>4 </a:t>
            </a:r>
            <a:r>
              <a:rPr lang="ru-RU" dirty="0"/>
              <a:t>–</a:t>
            </a:r>
            <a:r>
              <a:rPr lang="ru-RU" dirty="0" err="1" smtClean="0"/>
              <a:t>орттар</a:t>
            </a:r>
            <a:endParaRPr lang="ru-RU" dirty="0"/>
          </a:p>
          <a:p>
            <a:endParaRPr lang="ru-RU" dirty="0"/>
          </a:p>
        </p:txBody>
      </p:sp>
    </p:spTree>
    <p:extLst>
      <p:ext uri="{BB962C8B-B14F-4D97-AF65-F5344CB8AC3E}">
        <p14:creationId xmlns:p14="http://schemas.microsoft.com/office/powerpoint/2010/main" val="733423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82811" y="1775936"/>
            <a:ext cx="8464378" cy="3539430"/>
          </a:xfrm>
          <a:prstGeom prst="rect">
            <a:avLst/>
          </a:prstGeom>
        </p:spPr>
        <p:txBody>
          <a:bodyPr wrap="square">
            <a:spAutoFit/>
          </a:bodyPr>
          <a:lstStyle/>
          <a:p>
            <a:r>
              <a:rPr lang="ru-RU" sz="2800" dirty="0" err="1" smtClean="0">
                <a:solidFill>
                  <a:srgbClr val="FF0000"/>
                </a:solidFill>
              </a:rPr>
              <a:t>Құрама</a:t>
            </a:r>
            <a:r>
              <a:rPr lang="ru-RU" sz="2800" dirty="0" smtClean="0">
                <a:solidFill>
                  <a:srgbClr val="FF0000"/>
                </a:solidFill>
              </a:rPr>
              <a:t> </a:t>
            </a:r>
            <a:r>
              <a:rPr lang="ru-RU" sz="2800" dirty="0" err="1" smtClean="0">
                <a:solidFill>
                  <a:srgbClr val="FF0000"/>
                </a:solidFill>
              </a:rPr>
              <a:t>даярлау</a:t>
            </a:r>
            <a:r>
              <a:rPr lang="ru-RU" sz="2800" dirty="0" smtClean="0">
                <a:solidFill>
                  <a:srgbClr val="FF0000"/>
                </a:solidFill>
              </a:rPr>
              <a:t> </a:t>
            </a:r>
            <a:r>
              <a:rPr lang="ru-RU" sz="2800" dirty="0" err="1" smtClean="0"/>
              <a:t>сирек</a:t>
            </a:r>
            <a:r>
              <a:rPr lang="ru-RU" sz="2800" dirty="0" smtClean="0"/>
              <a:t> </a:t>
            </a:r>
            <a:r>
              <a:rPr lang="ru-RU" sz="2800" dirty="0" err="1" smtClean="0"/>
              <a:t>қолданылады</a:t>
            </a:r>
            <a:r>
              <a:rPr lang="ru-RU" sz="2800" dirty="0" smtClean="0"/>
              <a:t>, тек тау </a:t>
            </a:r>
            <a:r>
              <a:rPr lang="ru-RU" sz="2800" dirty="0" err="1" smtClean="0"/>
              <a:t>қысымы</a:t>
            </a:r>
            <a:r>
              <a:rPr lang="ru-RU" sz="2800" dirty="0" smtClean="0"/>
              <a:t> </a:t>
            </a:r>
            <a:r>
              <a:rPr lang="ru-RU" sz="2800" dirty="0" err="1" smtClean="0"/>
              <a:t>өте</a:t>
            </a:r>
            <a:r>
              <a:rPr lang="ru-RU" sz="2800" dirty="0" smtClean="0"/>
              <a:t> </a:t>
            </a:r>
            <a:r>
              <a:rPr lang="ru-RU" sz="2800" dirty="0" err="1" smtClean="0"/>
              <a:t>жоғары</a:t>
            </a:r>
            <a:r>
              <a:rPr lang="ru-RU" sz="2800" dirty="0" smtClean="0"/>
              <a:t> </a:t>
            </a:r>
            <a:r>
              <a:rPr lang="ru-RU" sz="2800" dirty="0" err="1" smtClean="0"/>
              <a:t>болған</a:t>
            </a:r>
            <a:r>
              <a:rPr lang="ru-RU" sz="2800" dirty="0" smtClean="0"/>
              <a:t> </a:t>
            </a:r>
            <a:r>
              <a:rPr lang="ru-RU" sz="2800" dirty="0" err="1" smtClean="0"/>
              <a:t>жағдайда</a:t>
            </a:r>
            <a:r>
              <a:rPr lang="ru-RU" sz="2800" dirty="0" smtClean="0"/>
              <a:t>. </a:t>
            </a:r>
          </a:p>
          <a:p>
            <a:endParaRPr lang="ru-RU" sz="2800" dirty="0" smtClean="0"/>
          </a:p>
          <a:p>
            <a:r>
              <a:rPr lang="ru-RU" sz="2800" dirty="0" err="1" smtClean="0"/>
              <a:t>Бұл</a:t>
            </a:r>
            <a:r>
              <a:rPr lang="ru-RU" sz="2800" dirty="0" smtClean="0"/>
              <a:t> </a:t>
            </a:r>
            <a:r>
              <a:rPr lang="ru-RU" sz="2800" dirty="0" err="1" smtClean="0"/>
              <a:t>жағдайда</a:t>
            </a:r>
            <a:r>
              <a:rPr lang="ru-RU" sz="2800" dirty="0" smtClean="0"/>
              <a:t> </a:t>
            </a:r>
            <a:r>
              <a:rPr lang="ru-RU" sz="2800" dirty="0" err="1" smtClean="0"/>
              <a:t>тұйық</a:t>
            </a:r>
            <a:r>
              <a:rPr lang="ru-RU" sz="2800" dirty="0" smtClean="0"/>
              <a:t> </a:t>
            </a:r>
            <a:r>
              <a:rPr lang="ru-RU" sz="2800" dirty="0" err="1" smtClean="0"/>
              <a:t>орттар</a:t>
            </a:r>
            <a:r>
              <a:rPr lang="ru-RU" sz="2800" dirty="0" smtClean="0"/>
              <a:t> </a:t>
            </a:r>
            <a:r>
              <a:rPr lang="ru-RU" sz="2800" dirty="0" err="1" smtClean="0"/>
              <a:t>жүргізіледі</a:t>
            </a:r>
            <a:r>
              <a:rPr lang="ru-RU" sz="2800" dirty="0" smtClean="0"/>
              <a:t>, ал </a:t>
            </a:r>
            <a:r>
              <a:rPr lang="ru-RU" sz="2800" dirty="0" err="1" smtClean="0"/>
              <a:t>сақиналы</a:t>
            </a:r>
            <a:r>
              <a:rPr lang="ru-RU" sz="2800" dirty="0" smtClean="0"/>
              <a:t> </a:t>
            </a:r>
            <a:r>
              <a:rPr lang="ru-RU" sz="2800" dirty="0" err="1" smtClean="0"/>
              <a:t>тасымалдауды</a:t>
            </a:r>
            <a:r>
              <a:rPr lang="ru-RU" sz="2800" dirty="0" smtClean="0"/>
              <a:t> </a:t>
            </a:r>
            <a:r>
              <a:rPr lang="ru-RU" sz="2800" dirty="0" err="1" smtClean="0"/>
              <a:t>ұйымдастыру</a:t>
            </a:r>
            <a:r>
              <a:rPr lang="ru-RU" sz="2800" dirty="0" smtClean="0"/>
              <a:t> </a:t>
            </a:r>
            <a:r>
              <a:rPr lang="ru-RU" sz="2800" dirty="0" err="1" smtClean="0"/>
              <a:t>үшін</a:t>
            </a:r>
            <a:r>
              <a:rPr lang="ru-RU" sz="2800" dirty="0" smtClean="0"/>
              <a:t> </a:t>
            </a:r>
            <a:r>
              <a:rPr lang="ru-RU" sz="2800" dirty="0" err="1" smtClean="0"/>
              <a:t>жатыс</a:t>
            </a:r>
            <a:r>
              <a:rPr lang="ru-RU" sz="2800" dirty="0" smtClean="0"/>
              <a:t> </a:t>
            </a:r>
            <a:r>
              <a:rPr lang="ru-RU" sz="2800" dirty="0" err="1" smtClean="0"/>
              <a:t>бүйір</a:t>
            </a:r>
            <a:r>
              <a:rPr lang="ru-RU" sz="2800" dirty="0" smtClean="0"/>
              <a:t> </a:t>
            </a:r>
            <a:r>
              <a:rPr lang="ru-RU" sz="2800" dirty="0" err="1" smtClean="0"/>
              <a:t>жыныстарында</a:t>
            </a:r>
            <a:r>
              <a:rPr lang="ru-RU" sz="2800" dirty="0" smtClean="0"/>
              <a:t> </a:t>
            </a:r>
            <a:r>
              <a:rPr lang="ru-RU" sz="2800" dirty="0" err="1" smtClean="0"/>
              <a:t>екіжолды</a:t>
            </a:r>
            <a:r>
              <a:rPr lang="ru-RU" sz="2800" dirty="0" smtClean="0"/>
              <a:t> </a:t>
            </a:r>
            <a:r>
              <a:rPr lang="ru-RU" sz="2800" dirty="0" err="1" smtClean="0"/>
              <a:t>тасымалдау</a:t>
            </a:r>
            <a:r>
              <a:rPr lang="ru-RU" sz="2800" dirty="0" smtClean="0"/>
              <a:t> </a:t>
            </a:r>
            <a:r>
              <a:rPr lang="ru-RU" sz="2800" dirty="0" err="1" smtClean="0"/>
              <a:t>штрегі</a:t>
            </a:r>
            <a:r>
              <a:rPr lang="ru-RU" sz="2800" dirty="0" smtClean="0"/>
              <a:t> </a:t>
            </a:r>
            <a:r>
              <a:rPr lang="ru-RU" sz="2800" dirty="0" err="1" smtClean="0"/>
              <a:t>жүргізіледі</a:t>
            </a:r>
            <a:r>
              <a:rPr lang="ru-RU" sz="2800" dirty="0" smtClean="0"/>
              <a:t>.</a:t>
            </a:r>
          </a:p>
          <a:p>
            <a:r>
              <a:rPr lang="ru-RU" sz="2800" dirty="0" smtClean="0"/>
              <a:t> </a:t>
            </a:r>
            <a:endParaRPr lang="ru-RU" sz="2800" dirty="0"/>
          </a:p>
        </p:txBody>
      </p:sp>
    </p:spTree>
    <p:extLst>
      <p:ext uri="{BB962C8B-B14F-4D97-AF65-F5344CB8AC3E}">
        <p14:creationId xmlns:p14="http://schemas.microsoft.com/office/powerpoint/2010/main" val="2717414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0749" y="80005"/>
            <a:ext cx="5537093" cy="523220"/>
          </a:xfrm>
          <a:prstGeom prst="rect">
            <a:avLst/>
          </a:prstGeom>
        </p:spPr>
        <p:txBody>
          <a:bodyPr wrap="none">
            <a:spAutoFit/>
          </a:bodyPr>
          <a:lstStyle/>
          <a:p>
            <a:r>
              <a:rPr lang="ru-RU" sz="2800" dirty="0">
                <a:solidFill>
                  <a:srgbClr val="FF0000"/>
                </a:solidFill>
              </a:rPr>
              <a:t>3. </a:t>
            </a:r>
            <a:r>
              <a:rPr lang="ru-RU" sz="2800" dirty="0" err="1" smtClean="0">
                <a:solidFill>
                  <a:srgbClr val="FF0000"/>
                </a:solidFill>
              </a:rPr>
              <a:t>Жұқа</a:t>
            </a:r>
            <a:r>
              <a:rPr lang="ru-RU" sz="2800" dirty="0" smtClean="0">
                <a:solidFill>
                  <a:srgbClr val="FF0000"/>
                </a:solidFill>
              </a:rPr>
              <a:t> </a:t>
            </a:r>
            <a:r>
              <a:rPr lang="ru-RU" sz="2800" dirty="0" err="1" smtClean="0">
                <a:solidFill>
                  <a:srgbClr val="FF0000"/>
                </a:solidFill>
              </a:rPr>
              <a:t>кен</a:t>
            </a:r>
            <a:r>
              <a:rPr lang="ru-RU" sz="2800" dirty="0" smtClean="0">
                <a:solidFill>
                  <a:srgbClr val="FF0000"/>
                </a:solidFill>
              </a:rPr>
              <a:t> </a:t>
            </a:r>
            <a:r>
              <a:rPr lang="ru-RU" sz="2800" dirty="0" err="1" smtClean="0">
                <a:solidFill>
                  <a:srgbClr val="FF0000"/>
                </a:solidFill>
              </a:rPr>
              <a:t>сілемдерін</a:t>
            </a:r>
            <a:r>
              <a:rPr lang="ru-RU" sz="2800" dirty="0" smtClean="0">
                <a:solidFill>
                  <a:srgbClr val="FF0000"/>
                </a:solidFill>
              </a:rPr>
              <a:t> </a:t>
            </a:r>
            <a:r>
              <a:rPr lang="ru-RU" sz="2800" dirty="0" err="1" smtClean="0">
                <a:solidFill>
                  <a:srgbClr val="FF0000"/>
                </a:solidFill>
              </a:rPr>
              <a:t>даярлау</a:t>
            </a:r>
            <a:endParaRPr lang="ru-RU" sz="2800" dirty="0">
              <a:solidFill>
                <a:srgbClr val="FF0000"/>
              </a:solidFill>
            </a:endParaRPr>
          </a:p>
        </p:txBody>
      </p:sp>
      <p:pic>
        <p:nvPicPr>
          <p:cNvPr id="5" name="Рисунок 4"/>
          <p:cNvPicPr>
            <a:picLocks noChangeAspect="1"/>
          </p:cNvPicPr>
          <p:nvPr/>
        </p:nvPicPr>
        <p:blipFill>
          <a:blip r:embed="rId2"/>
          <a:stretch>
            <a:fillRect/>
          </a:stretch>
        </p:blipFill>
        <p:spPr>
          <a:xfrm>
            <a:off x="1960190" y="603225"/>
            <a:ext cx="7003656" cy="2166522"/>
          </a:xfrm>
          <a:prstGeom prst="rect">
            <a:avLst/>
          </a:prstGeom>
        </p:spPr>
      </p:pic>
      <p:sp>
        <p:nvSpPr>
          <p:cNvPr id="6" name="Прямоугольник 5"/>
          <p:cNvSpPr/>
          <p:nvPr/>
        </p:nvSpPr>
        <p:spPr>
          <a:xfrm>
            <a:off x="716693" y="2698730"/>
            <a:ext cx="10107826" cy="923330"/>
          </a:xfrm>
          <a:prstGeom prst="rect">
            <a:avLst/>
          </a:prstGeom>
        </p:spPr>
        <p:txBody>
          <a:bodyPr wrap="square">
            <a:spAutoFit/>
          </a:bodyPr>
          <a:lstStyle/>
          <a:p>
            <a:r>
              <a:rPr lang="ru-RU" dirty="0" smtClean="0"/>
              <a:t> 7 </a:t>
            </a:r>
            <a:r>
              <a:rPr lang="ru-RU" dirty="0" err="1" smtClean="0"/>
              <a:t>сурет</a:t>
            </a:r>
            <a:r>
              <a:rPr lang="ru-RU" dirty="0" smtClean="0"/>
              <a:t>. Горизонталь </a:t>
            </a:r>
            <a:r>
              <a:rPr lang="ru-RU" dirty="0" err="1" smtClean="0"/>
              <a:t>және</a:t>
            </a:r>
            <a:r>
              <a:rPr lang="ru-RU" dirty="0" smtClean="0"/>
              <a:t> </a:t>
            </a:r>
            <a:r>
              <a:rPr lang="ru-RU" dirty="0" err="1" smtClean="0"/>
              <a:t>көлбеу</a:t>
            </a:r>
            <a:r>
              <a:rPr lang="ru-RU" dirty="0" smtClean="0"/>
              <a:t> </a:t>
            </a:r>
            <a:r>
              <a:rPr lang="ru-RU" dirty="0" err="1" smtClean="0"/>
              <a:t>жұқа</a:t>
            </a:r>
            <a:r>
              <a:rPr lang="ru-RU" dirty="0" smtClean="0"/>
              <a:t> </a:t>
            </a:r>
            <a:r>
              <a:rPr lang="ru-RU" dirty="0" err="1" smtClean="0"/>
              <a:t>кен</a:t>
            </a:r>
            <a:r>
              <a:rPr lang="ru-RU" dirty="0" smtClean="0"/>
              <a:t> </a:t>
            </a:r>
            <a:r>
              <a:rPr lang="ru-RU" dirty="0" err="1" smtClean="0"/>
              <a:t>сілемдерін</a:t>
            </a:r>
            <a:r>
              <a:rPr lang="ru-RU" dirty="0" smtClean="0"/>
              <a:t> </a:t>
            </a:r>
            <a:r>
              <a:rPr lang="ru-RU" dirty="0" err="1" smtClean="0"/>
              <a:t>даярлау</a:t>
            </a:r>
            <a:r>
              <a:rPr lang="ru-RU" dirty="0" smtClean="0"/>
              <a:t> </a:t>
            </a:r>
            <a:r>
              <a:rPr lang="ru-RU" dirty="0" err="1" smtClean="0"/>
              <a:t>кезінде</a:t>
            </a:r>
            <a:r>
              <a:rPr lang="ru-RU" dirty="0" smtClean="0"/>
              <a:t> </a:t>
            </a:r>
            <a:r>
              <a:rPr lang="ru-RU" dirty="0" err="1" smtClean="0"/>
              <a:t>кендік</a:t>
            </a:r>
            <a:r>
              <a:rPr lang="ru-RU" dirty="0" smtClean="0"/>
              <a:t> </a:t>
            </a:r>
            <a:r>
              <a:rPr lang="ru-RU" dirty="0" err="1" smtClean="0"/>
              <a:t>штректі</a:t>
            </a:r>
            <a:r>
              <a:rPr lang="ru-RU" dirty="0" smtClean="0"/>
              <a:t> а)</a:t>
            </a:r>
            <a:r>
              <a:rPr lang="ru-RU" dirty="0" err="1" smtClean="0"/>
              <a:t>кен</a:t>
            </a:r>
            <a:r>
              <a:rPr lang="ru-RU" dirty="0" smtClean="0"/>
              <a:t> </a:t>
            </a:r>
            <a:r>
              <a:rPr lang="ru-RU" dirty="0" err="1" smtClean="0"/>
              <a:t>денесі</a:t>
            </a:r>
            <a:r>
              <a:rPr lang="ru-RU" dirty="0" smtClean="0"/>
              <a:t> </a:t>
            </a:r>
            <a:r>
              <a:rPr lang="ru-RU" dirty="0" err="1" smtClean="0"/>
              <a:t>қалыңдығының</a:t>
            </a:r>
            <a:r>
              <a:rPr lang="ru-RU" dirty="0" smtClean="0"/>
              <a:t> </a:t>
            </a:r>
            <a:r>
              <a:rPr lang="ru-RU" dirty="0" err="1" smtClean="0"/>
              <a:t>ортасында</a:t>
            </a:r>
            <a:r>
              <a:rPr lang="ru-RU" dirty="0" smtClean="0"/>
              <a:t> </a:t>
            </a:r>
            <a:r>
              <a:rPr lang="ru-RU" dirty="0" err="1" smtClean="0"/>
              <a:t>орналастыру</a:t>
            </a:r>
            <a:r>
              <a:rPr lang="ru-RU" dirty="0" smtClean="0"/>
              <a:t>; б) </a:t>
            </a:r>
            <a:r>
              <a:rPr lang="ru-RU" dirty="0" err="1" smtClean="0"/>
              <a:t>төбе</a:t>
            </a:r>
            <a:r>
              <a:rPr lang="ru-RU" dirty="0" smtClean="0"/>
              <a:t> </a:t>
            </a:r>
            <a:r>
              <a:rPr lang="ru-RU" dirty="0" err="1" smtClean="0"/>
              <a:t>жыныстарына</a:t>
            </a:r>
            <a:r>
              <a:rPr lang="ru-RU" dirty="0" smtClean="0"/>
              <a:t> </a:t>
            </a:r>
            <a:r>
              <a:rPr lang="ru-RU" dirty="0" err="1" smtClean="0"/>
              <a:t>қарай</a:t>
            </a:r>
            <a:r>
              <a:rPr lang="ru-RU" dirty="0" smtClean="0"/>
              <a:t> </a:t>
            </a:r>
            <a:r>
              <a:rPr lang="ru-RU" dirty="0" err="1" smtClean="0"/>
              <a:t>жылжыта</a:t>
            </a:r>
            <a:r>
              <a:rPr lang="ru-RU" dirty="0" smtClean="0"/>
              <a:t>; в) </a:t>
            </a:r>
            <a:r>
              <a:rPr lang="ru-RU" dirty="0" err="1" smtClean="0"/>
              <a:t>табан</a:t>
            </a:r>
            <a:r>
              <a:rPr lang="ru-RU" dirty="0" smtClean="0"/>
              <a:t> </a:t>
            </a:r>
            <a:r>
              <a:rPr lang="ru-RU" dirty="0" err="1" smtClean="0"/>
              <a:t>жыныстарына</a:t>
            </a:r>
            <a:r>
              <a:rPr lang="ru-RU" dirty="0" smtClean="0"/>
              <a:t> </a:t>
            </a:r>
            <a:r>
              <a:rPr lang="ru-RU" dirty="0" err="1" smtClean="0"/>
              <a:t>қарай</a:t>
            </a:r>
            <a:r>
              <a:rPr lang="ru-RU" dirty="0" smtClean="0"/>
              <a:t> </a:t>
            </a:r>
            <a:r>
              <a:rPr lang="ru-RU" dirty="0" err="1" smtClean="0"/>
              <a:t>жылжыта</a:t>
            </a:r>
            <a:r>
              <a:rPr lang="ru-RU" dirty="0" smtClean="0"/>
              <a:t> </a:t>
            </a:r>
            <a:r>
              <a:rPr lang="ru-RU" dirty="0" err="1" smtClean="0"/>
              <a:t>орнастыру</a:t>
            </a:r>
            <a:r>
              <a:rPr lang="ru-RU" dirty="0" smtClean="0"/>
              <a:t>.</a:t>
            </a:r>
          </a:p>
        </p:txBody>
      </p:sp>
      <p:pic>
        <p:nvPicPr>
          <p:cNvPr id="7" name="Рисунок 6"/>
          <p:cNvPicPr>
            <a:picLocks noChangeAspect="1"/>
          </p:cNvPicPr>
          <p:nvPr/>
        </p:nvPicPr>
        <p:blipFill>
          <a:blip r:embed="rId3"/>
          <a:stretch>
            <a:fillRect/>
          </a:stretch>
        </p:blipFill>
        <p:spPr>
          <a:xfrm>
            <a:off x="469557" y="4113469"/>
            <a:ext cx="6368069" cy="2258625"/>
          </a:xfrm>
          <a:prstGeom prst="rect">
            <a:avLst/>
          </a:prstGeom>
        </p:spPr>
      </p:pic>
      <p:sp>
        <p:nvSpPr>
          <p:cNvPr id="8" name="Прямоугольник 7"/>
          <p:cNvSpPr/>
          <p:nvPr/>
        </p:nvSpPr>
        <p:spPr>
          <a:xfrm>
            <a:off x="7414054" y="3572590"/>
            <a:ext cx="4316959" cy="2585323"/>
          </a:xfrm>
          <a:prstGeom prst="rect">
            <a:avLst/>
          </a:prstGeom>
        </p:spPr>
        <p:txBody>
          <a:bodyPr wrap="square">
            <a:spAutoFit/>
          </a:bodyPr>
          <a:lstStyle/>
          <a:p>
            <a:r>
              <a:rPr lang="ru-RU" dirty="0" smtClean="0"/>
              <a:t>8 </a:t>
            </a:r>
            <a:r>
              <a:rPr lang="ru-RU" dirty="0" err="1" smtClean="0"/>
              <a:t>сурет</a:t>
            </a:r>
            <a:r>
              <a:rPr lang="ru-RU" dirty="0" smtClean="0"/>
              <a:t>. </a:t>
            </a:r>
          </a:p>
          <a:p>
            <a:r>
              <a:rPr lang="kk-KZ" dirty="0" smtClean="0"/>
              <a:t>Құлама және күртқұлама жұқа кен сілемдерін даярлауда кендік штректерді а) кен денесі қалыңдығының ортасында; б)  төнбе бүйір жыныстарына қарай жылжыта; в) жатыс бүйір жыныстарына қарай жылжыта орналастыру.</a:t>
            </a:r>
            <a:endParaRPr lang="ru-RU" dirty="0"/>
          </a:p>
          <a:p>
            <a:r>
              <a:rPr lang="ru-RU" dirty="0" smtClean="0"/>
              <a:t> </a:t>
            </a:r>
            <a:endParaRPr lang="ru-RU" dirty="0"/>
          </a:p>
        </p:txBody>
      </p:sp>
    </p:spTree>
    <p:extLst>
      <p:ext uri="{BB962C8B-B14F-4D97-AF65-F5344CB8AC3E}">
        <p14:creationId xmlns:p14="http://schemas.microsoft.com/office/powerpoint/2010/main" val="1606745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791730" y="728403"/>
            <a:ext cx="6882713" cy="3522071"/>
          </a:xfrm>
          <a:prstGeom prst="rect">
            <a:avLst/>
          </a:prstGeom>
        </p:spPr>
      </p:pic>
      <p:sp>
        <p:nvSpPr>
          <p:cNvPr id="5" name="Прямоугольник 4"/>
          <p:cNvSpPr/>
          <p:nvPr/>
        </p:nvSpPr>
        <p:spPr>
          <a:xfrm>
            <a:off x="1112108" y="4225150"/>
            <a:ext cx="8971005" cy="1200329"/>
          </a:xfrm>
          <a:prstGeom prst="rect">
            <a:avLst/>
          </a:prstGeom>
        </p:spPr>
        <p:txBody>
          <a:bodyPr wrap="square">
            <a:spAutoFit/>
          </a:bodyPr>
          <a:lstStyle/>
          <a:p>
            <a:r>
              <a:rPr lang="ru-RU" sz="2400" dirty="0" smtClean="0"/>
              <a:t>9 </a:t>
            </a:r>
            <a:r>
              <a:rPr lang="ru-RU" sz="2400" dirty="0" err="1" smtClean="0"/>
              <a:t>сурет</a:t>
            </a:r>
            <a:r>
              <a:rPr lang="ru-RU" sz="2400" dirty="0" smtClean="0"/>
              <a:t>. </a:t>
            </a:r>
            <a:r>
              <a:rPr lang="ru-RU" sz="2400" dirty="0" err="1"/>
              <a:t>Р</a:t>
            </a:r>
            <a:r>
              <a:rPr lang="ru-RU" sz="2400" dirty="0" err="1" smtClean="0"/>
              <a:t>адиоактивті</a:t>
            </a:r>
            <a:r>
              <a:rPr lang="ru-RU" sz="2400" dirty="0" smtClean="0"/>
              <a:t> </a:t>
            </a:r>
            <a:r>
              <a:rPr lang="ru-RU" sz="2400" dirty="0" err="1" smtClean="0"/>
              <a:t>кенорындарын</a:t>
            </a:r>
            <a:r>
              <a:rPr lang="ru-RU" sz="2400" dirty="0" smtClean="0"/>
              <a:t> </a:t>
            </a:r>
            <a:r>
              <a:rPr lang="ru-RU" sz="2400" dirty="0" err="1" smtClean="0"/>
              <a:t>даярлауда</a:t>
            </a:r>
            <a:r>
              <a:rPr lang="ru-RU" sz="2400" dirty="0" smtClean="0"/>
              <a:t> </a:t>
            </a:r>
            <a:r>
              <a:rPr lang="ru-RU" sz="2400" dirty="0" err="1" smtClean="0"/>
              <a:t>далалық</a:t>
            </a:r>
            <a:r>
              <a:rPr lang="ru-RU" sz="2400" dirty="0" smtClean="0"/>
              <a:t> </a:t>
            </a:r>
            <a:r>
              <a:rPr lang="ru-RU" sz="2400" dirty="0" err="1" smtClean="0"/>
              <a:t>штректі</a:t>
            </a:r>
            <a:r>
              <a:rPr lang="ru-RU" sz="2400" dirty="0" smtClean="0"/>
              <a:t> </a:t>
            </a:r>
            <a:r>
              <a:rPr lang="ru-RU" sz="2400" dirty="0" err="1" smtClean="0"/>
              <a:t>орналастыру</a:t>
            </a:r>
            <a:r>
              <a:rPr lang="ru-RU" sz="2400" dirty="0" smtClean="0"/>
              <a:t> </a:t>
            </a:r>
            <a:r>
              <a:rPr lang="ru-RU" sz="2400" dirty="0"/>
              <a:t>а) </a:t>
            </a:r>
            <a:r>
              <a:rPr lang="ru-RU" sz="2400" dirty="0" smtClean="0"/>
              <a:t>горизонталь </a:t>
            </a:r>
            <a:r>
              <a:rPr lang="ru-RU" sz="2400" dirty="0" err="1"/>
              <a:t>және</a:t>
            </a:r>
            <a:r>
              <a:rPr lang="ru-RU" sz="2400" dirty="0"/>
              <a:t> </a:t>
            </a:r>
            <a:r>
              <a:rPr lang="ru-RU" sz="2400" dirty="0" err="1"/>
              <a:t>көлбеу</a:t>
            </a:r>
            <a:r>
              <a:rPr lang="ru-RU" sz="2400" dirty="0"/>
              <a:t> </a:t>
            </a:r>
            <a:r>
              <a:rPr lang="ru-RU" sz="2400" dirty="0" err="1" smtClean="0"/>
              <a:t>кен</a:t>
            </a:r>
            <a:r>
              <a:rPr lang="ru-RU" sz="2400" dirty="0" smtClean="0"/>
              <a:t> </a:t>
            </a:r>
            <a:r>
              <a:rPr lang="ru-RU" sz="2400" dirty="0" err="1" smtClean="0"/>
              <a:t>сілемдерінде</a:t>
            </a:r>
            <a:r>
              <a:rPr lang="ru-RU" sz="2400" dirty="0" smtClean="0"/>
              <a:t>; б) </a:t>
            </a:r>
            <a:r>
              <a:rPr lang="ru-RU" sz="2400" dirty="0" err="1" smtClean="0"/>
              <a:t>құлама</a:t>
            </a:r>
            <a:r>
              <a:rPr lang="ru-RU" sz="2400" dirty="0" smtClean="0"/>
              <a:t> </a:t>
            </a:r>
            <a:r>
              <a:rPr lang="ru-RU" sz="2400" dirty="0" err="1" smtClean="0"/>
              <a:t>және</a:t>
            </a:r>
            <a:r>
              <a:rPr lang="ru-RU" sz="2400" dirty="0" smtClean="0"/>
              <a:t> </a:t>
            </a:r>
            <a:r>
              <a:rPr lang="ru-RU" sz="2400" dirty="0" err="1" smtClean="0"/>
              <a:t>күртқұлама</a:t>
            </a:r>
            <a:r>
              <a:rPr lang="ru-RU" sz="2400" dirty="0" smtClean="0"/>
              <a:t> </a:t>
            </a:r>
            <a:r>
              <a:rPr lang="ru-RU" sz="2400" dirty="0" err="1" smtClean="0"/>
              <a:t>кен</a:t>
            </a:r>
            <a:r>
              <a:rPr lang="ru-RU" sz="2400" dirty="0" smtClean="0"/>
              <a:t> </a:t>
            </a:r>
            <a:r>
              <a:rPr lang="ru-RU" sz="2400" dirty="0" err="1" smtClean="0"/>
              <a:t>сілемдерінде</a:t>
            </a:r>
            <a:r>
              <a:rPr lang="ru-RU" sz="2400" dirty="0" smtClean="0"/>
              <a:t>.</a:t>
            </a:r>
            <a:endParaRPr lang="ru-RU" sz="2400" dirty="0" smtClean="0"/>
          </a:p>
        </p:txBody>
      </p:sp>
    </p:spTree>
    <p:extLst>
      <p:ext uri="{BB962C8B-B14F-4D97-AF65-F5344CB8AC3E}">
        <p14:creationId xmlns:p14="http://schemas.microsoft.com/office/powerpoint/2010/main" val="144347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78476" y="954721"/>
            <a:ext cx="9403492" cy="4524315"/>
          </a:xfrm>
          <a:prstGeom prst="rect">
            <a:avLst/>
          </a:prstGeom>
        </p:spPr>
        <p:txBody>
          <a:bodyPr wrap="square">
            <a:spAutoFit/>
          </a:bodyPr>
          <a:lstStyle/>
          <a:p>
            <a:r>
              <a:rPr lang="ru-RU" sz="2400" dirty="0" err="1" smtClean="0">
                <a:solidFill>
                  <a:srgbClr val="FF0000"/>
                </a:solidFill>
              </a:rPr>
              <a:t>Даярлау</a:t>
            </a:r>
            <a:r>
              <a:rPr lang="ru-RU" sz="2400" dirty="0" smtClean="0">
                <a:solidFill>
                  <a:srgbClr val="FF0000"/>
                </a:solidFill>
              </a:rPr>
              <a:t> </a:t>
            </a:r>
            <a:r>
              <a:rPr lang="ru-RU" sz="2400" dirty="0" err="1" smtClean="0">
                <a:solidFill>
                  <a:srgbClr val="FF0000"/>
                </a:solidFill>
              </a:rPr>
              <a:t>тәсілін</a:t>
            </a:r>
            <a:r>
              <a:rPr lang="ru-RU" sz="2400" dirty="0" smtClean="0">
                <a:solidFill>
                  <a:srgbClr val="FF0000"/>
                </a:solidFill>
              </a:rPr>
              <a:t> </a:t>
            </a:r>
            <a:r>
              <a:rPr lang="ru-RU" sz="2400" dirty="0" err="1" smtClean="0">
                <a:solidFill>
                  <a:srgbClr val="FF0000"/>
                </a:solidFill>
              </a:rPr>
              <a:t>таңдауға</a:t>
            </a:r>
            <a:r>
              <a:rPr lang="ru-RU" sz="2400" dirty="0" smtClean="0">
                <a:solidFill>
                  <a:srgbClr val="FF0000"/>
                </a:solidFill>
              </a:rPr>
              <a:t> </a:t>
            </a:r>
            <a:r>
              <a:rPr lang="ru-RU" sz="2400" dirty="0" err="1" smtClean="0">
                <a:solidFill>
                  <a:srgbClr val="FF0000"/>
                </a:solidFill>
              </a:rPr>
              <a:t>әсер</a:t>
            </a:r>
            <a:r>
              <a:rPr lang="ru-RU" sz="2400" dirty="0" smtClean="0">
                <a:solidFill>
                  <a:srgbClr val="FF0000"/>
                </a:solidFill>
              </a:rPr>
              <a:t> </a:t>
            </a:r>
            <a:r>
              <a:rPr lang="ru-RU" sz="2400" dirty="0" err="1" smtClean="0">
                <a:solidFill>
                  <a:srgbClr val="FF0000"/>
                </a:solidFill>
              </a:rPr>
              <a:t>ететін</a:t>
            </a:r>
            <a:r>
              <a:rPr lang="ru-RU" sz="2400" dirty="0" smtClean="0">
                <a:solidFill>
                  <a:srgbClr val="FF0000"/>
                </a:solidFill>
              </a:rPr>
              <a:t> </a:t>
            </a:r>
            <a:r>
              <a:rPr lang="ru-RU" sz="2400" dirty="0" err="1" smtClean="0">
                <a:solidFill>
                  <a:srgbClr val="FF0000"/>
                </a:solidFill>
              </a:rPr>
              <a:t>факторлар</a:t>
            </a:r>
            <a:r>
              <a:rPr lang="ru-RU" sz="2400" dirty="0" smtClean="0">
                <a:solidFill>
                  <a:srgbClr val="FF0000"/>
                </a:solidFill>
              </a:rPr>
              <a:t>: </a:t>
            </a:r>
          </a:p>
          <a:p>
            <a:endParaRPr lang="ru-RU" sz="2400" dirty="0">
              <a:solidFill>
                <a:srgbClr val="FF0000"/>
              </a:solidFill>
            </a:endParaRPr>
          </a:p>
          <a:p>
            <a:r>
              <a:rPr lang="ru-RU" sz="2400" dirty="0"/>
              <a:t>– </a:t>
            </a:r>
            <a:r>
              <a:rPr lang="ru-RU" sz="2400" dirty="0" err="1" smtClean="0">
                <a:solidFill>
                  <a:srgbClr val="FF0000"/>
                </a:solidFill>
              </a:rPr>
              <a:t>кен</a:t>
            </a:r>
            <a:r>
              <a:rPr lang="ru-RU" sz="2400" dirty="0" smtClean="0">
                <a:solidFill>
                  <a:srgbClr val="FF0000"/>
                </a:solidFill>
              </a:rPr>
              <a:t>  </a:t>
            </a:r>
            <a:r>
              <a:rPr lang="ru-RU" sz="2400" dirty="0" err="1" smtClean="0">
                <a:solidFill>
                  <a:srgbClr val="FF0000"/>
                </a:solidFill>
              </a:rPr>
              <a:t>сілемінің</a:t>
            </a:r>
            <a:r>
              <a:rPr lang="ru-RU" sz="2400" dirty="0" smtClean="0">
                <a:solidFill>
                  <a:srgbClr val="FF0000"/>
                </a:solidFill>
              </a:rPr>
              <a:t> </a:t>
            </a:r>
            <a:r>
              <a:rPr lang="ru-RU" sz="2400" dirty="0" err="1" smtClean="0">
                <a:solidFill>
                  <a:srgbClr val="FF0000"/>
                </a:solidFill>
              </a:rPr>
              <a:t>кен-геологиялық</a:t>
            </a:r>
            <a:r>
              <a:rPr lang="ru-RU" sz="2400" dirty="0" smtClean="0">
                <a:solidFill>
                  <a:srgbClr val="FF0000"/>
                </a:solidFill>
              </a:rPr>
              <a:t> </a:t>
            </a:r>
            <a:r>
              <a:rPr lang="ru-RU" sz="2400" dirty="0" err="1" smtClean="0">
                <a:solidFill>
                  <a:srgbClr val="FF0000"/>
                </a:solidFill>
              </a:rPr>
              <a:t>жату</a:t>
            </a:r>
            <a:r>
              <a:rPr lang="ru-RU" sz="2400" dirty="0" smtClean="0">
                <a:solidFill>
                  <a:srgbClr val="FF0000"/>
                </a:solidFill>
              </a:rPr>
              <a:t> </a:t>
            </a:r>
            <a:r>
              <a:rPr lang="ru-RU" sz="2400" dirty="0" err="1" smtClean="0">
                <a:solidFill>
                  <a:srgbClr val="FF0000"/>
                </a:solidFill>
              </a:rPr>
              <a:t>жағдайлары</a:t>
            </a:r>
            <a:r>
              <a:rPr lang="ru-RU" sz="2400" dirty="0" smtClean="0"/>
              <a:t>: </a:t>
            </a:r>
            <a:r>
              <a:rPr lang="ru-RU" sz="2400" dirty="0" err="1" smtClean="0"/>
              <a:t>құлау</a:t>
            </a:r>
            <a:r>
              <a:rPr lang="ru-RU" sz="2400" dirty="0" smtClean="0"/>
              <a:t> </a:t>
            </a:r>
            <a:r>
              <a:rPr lang="ru-RU" sz="2400" dirty="0" err="1" smtClean="0"/>
              <a:t>бұрышы</a:t>
            </a:r>
            <a:r>
              <a:rPr lang="ru-RU" sz="2400" dirty="0" smtClean="0"/>
              <a:t>, </a:t>
            </a:r>
            <a:r>
              <a:rPr lang="ru-RU" sz="2400" dirty="0" err="1" smtClean="0"/>
              <a:t>қалыңдығы</a:t>
            </a:r>
            <a:r>
              <a:rPr lang="ru-RU" sz="2400" dirty="0" smtClean="0"/>
              <a:t>, </a:t>
            </a:r>
            <a:r>
              <a:rPr lang="ru-RU" sz="2400" dirty="0" err="1" smtClean="0"/>
              <a:t>кеннің</a:t>
            </a:r>
            <a:r>
              <a:rPr lang="ru-RU" sz="2400" dirty="0" smtClean="0"/>
              <a:t> </a:t>
            </a:r>
            <a:r>
              <a:rPr lang="ru-RU" sz="2400" dirty="0" err="1" smtClean="0"/>
              <a:t>және</a:t>
            </a:r>
            <a:r>
              <a:rPr lang="ru-RU" sz="2400" dirty="0" smtClean="0"/>
              <a:t> </a:t>
            </a:r>
            <a:r>
              <a:rPr lang="ru-RU" sz="2400" dirty="0" err="1" smtClean="0"/>
              <a:t>жанама</a:t>
            </a:r>
            <a:r>
              <a:rPr lang="ru-RU" sz="2400" dirty="0" smtClean="0"/>
              <a:t> бос </a:t>
            </a:r>
            <a:r>
              <a:rPr lang="ru-RU" sz="2400" dirty="0" err="1" smtClean="0"/>
              <a:t>жыныстардың</a:t>
            </a:r>
            <a:r>
              <a:rPr lang="ru-RU" sz="2400" dirty="0" smtClean="0"/>
              <a:t> </a:t>
            </a:r>
            <a:r>
              <a:rPr lang="ru-RU" sz="2400" dirty="0" err="1" smtClean="0"/>
              <a:t>тұрақтылығы</a:t>
            </a:r>
            <a:r>
              <a:rPr lang="ru-RU" sz="2400" dirty="0" smtClean="0"/>
              <a:t>, </a:t>
            </a:r>
            <a:r>
              <a:rPr lang="ru-RU" sz="2400" dirty="0" err="1" smtClean="0"/>
              <a:t>жату</a:t>
            </a:r>
            <a:r>
              <a:rPr lang="ru-RU" sz="2400" dirty="0" smtClean="0"/>
              <a:t> </a:t>
            </a:r>
            <a:r>
              <a:rPr lang="ru-RU" sz="2400" dirty="0" err="1" smtClean="0"/>
              <a:t>тереңдігі</a:t>
            </a:r>
            <a:r>
              <a:rPr lang="ru-RU" sz="2400" dirty="0" smtClean="0"/>
              <a:t>, </a:t>
            </a:r>
            <a:r>
              <a:rPr lang="ru-RU" sz="2400" dirty="0" err="1" smtClean="0"/>
              <a:t>геологиялық</a:t>
            </a:r>
            <a:r>
              <a:rPr lang="ru-RU" sz="2400" dirty="0" smtClean="0"/>
              <a:t> </a:t>
            </a:r>
            <a:r>
              <a:rPr lang="ru-RU" sz="2400" dirty="0" err="1" smtClean="0"/>
              <a:t>бұзылулар</a:t>
            </a:r>
            <a:r>
              <a:rPr lang="ru-RU" sz="2400" dirty="0" smtClean="0"/>
              <a:t>, </a:t>
            </a:r>
            <a:r>
              <a:rPr lang="ru-RU" sz="2400" dirty="0" err="1" smtClean="0"/>
              <a:t>сужиналғыштық</a:t>
            </a:r>
            <a:r>
              <a:rPr lang="ru-RU" sz="2400" dirty="0" smtClean="0"/>
              <a:t> (</a:t>
            </a:r>
            <a:r>
              <a:rPr lang="ru-RU" sz="2400" dirty="0" err="1" smtClean="0"/>
              <a:t>водообильность</a:t>
            </a:r>
            <a:r>
              <a:rPr lang="ru-RU" sz="2400" dirty="0" smtClean="0"/>
              <a:t>); </a:t>
            </a:r>
          </a:p>
          <a:p>
            <a:endParaRPr lang="ru-RU" sz="2400" dirty="0"/>
          </a:p>
          <a:p>
            <a:r>
              <a:rPr lang="ru-RU" sz="2400" dirty="0">
                <a:solidFill>
                  <a:srgbClr val="FF0000"/>
                </a:solidFill>
              </a:rPr>
              <a:t>– </a:t>
            </a:r>
            <a:r>
              <a:rPr lang="ru-RU" sz="2400" dirty="0" err="1" smtClean="0">
                <a:solidFill>
                  <a:srgbClr val="FF0000"/>
                </a:solidFill>
              </a:rPr>
              <a:t>игерудің</a:t>
            </a:r>
            <a:r>
              <a:rPr lang="ru-RU" sz="2400" dirty="0" smtClean="0">
                <a:solidFill>
                  <a:srgbClr val="FF0000"/>
                </a:solidFill>
              </a:rPr>
              <a:t> </a:t>
            </a:r>
            <a:r>
              <a:rPr lang="ru-RU" sz="2400" dirty="0" err="1" smtClean="0">
                <a:solidFill>
                  <a:srgbClr val="FF0000"/>
                </a:solidFill>
              </a:rPr>
              <a:t>кен-техникалық</a:t>
            </a:r>
            <a:r>
              <a:rPr lang="ru-RU" sz="2400" dirty="0" smtClean="0">
                <a:solidFill>
                  <a:srgbClr val="FF0000"/>
                </a:solidFill>
              </a:rPr>
              <a:t> </a:t>
            </a:r>
            <a:r>
              <a:rPr lang="ru-RU" sz="2400" dirty="0" err="1" smtClean="0">
                <a:solidFill>
                  <a:srgbClr val="FF0000"/>
                </a:solidFill>
              </a:rPr>
              <a:t>және</a:t>
            </a:r>
            <a:r>
              <a:rPr lang="ru-RU" sz="2400" dirty="0" smtClean="0">
                <a:solidFill>
                  <a:srgbClr val="FF0000"/>
                </a:solidFill>
              </a:rPr>
              <a:t> </a:t>
            </a:r>
            <a:r>
              <a:rPr lang="ru-RU" sz="2400" dirty="0" err="1" smtClean="0">
                <a:solidFill>
                  <a:srgbClr val="FF0000"/>
                </a:solidFill>
              </a:rPr>
              <a:t>экономикалық</a:t>
            </a:r>
            <a:r>
              <a:rPr lang="ru-RU" sz="2400" dirty="0" smtClean="0">
                <a:solidFill>
                  <a:srgbClr val="FF0000"/>
                </a:solidFill>
              </a:rPr>
              <a:t> </a:t>
            </a:r>
            <a:r>
              <a:rPr lang="ru-RU" sz="2400" dirty="0" err="1" smtClean="0">
                <a:solidFill>
                  <a:srgbClr val="FF0000"/>
                </a:solidFill>
              </a:rPr>
              <a:t>жағдайлары</a:t>
            </a:r>
            <a:r>
              <a:rPr lang="ru-RU" sz="2400" dirty="0" smtClean="0">
                <a:solidFill>
                  <a:srgbClr val="FF0000"/>
                </a:solidFill>
              </a:rPr>
              <a:t>:</a:t>
            </a:r>
            <a:r>
              <a:rPr lang="ru-RU" sz="2400" dirty="0" smtClean="0"/>
              <a:t> </a:t>
            </a:r>
            <a:r>
              <a:rPr lang="ru-RU" sz="2400" dirty="0" err="1" smtClean="0"/>
              <a:t>кеніштің</a:t>
            </a:r>
            <a:r>
              <a:rPr lang="ru-RU" sz="2400" dirty="0" smtClean="0"/>
              <a:t> </a:t>
            </a:r>
            <a:r>
              <a:rPr lang="ru-RU" sz="2400" dirty="0" err="1" smtClean="0"/>
              <a:t>өнімділігі</a:t>
            </a:r>
            <a:r>
              <a:rPr lang="ru-RU" sz="2400" dirty="0" smtClean="0"/>
              <a:t>, </a:t>
            </a:r>
            <a:r>
              <a:rPr lang="ru-RU" sz="2400" dirty="0" err="1" smtClean="0"/>
              <a:t>этаждың</a:t>
            </a:r>
            <a:r>
              <a:rPr lang="ru-RU" sz="2400" dirty="0" smtClean="0"/>
              <a:t> </a:t>
            </a:r>
            <a:r>
              <a:rPr lang="ru-RU" sz="2400" dirty="0" err="1" smtClean="0"/>
              <a:t>немесе</a:t>
            </a:r>
            <a:r>
              <a:rPr lang="ru-RU" sz="2400" dirty="0" smtClean="0"/>
              <a:t> </a:t>
            </a:r>
            <a:r>
              <a:rPr lang="ru-RU" sz="2400" dirty="0" err="1" smtClean="0"/>
              <a:t>панельдің</a:t>
            </a:r>
            <a:r>
              <a:rPr lang="ru-RU" sz="2400" dirty="0" smtClean="0"/>
              <a:t> </a:t>
            </a:r>
            <a:r>
              <a:rPr lang="ru-RU" sz="2400" dirty="0" err="1" smtClean="0"/>
              <a:t>пайдалану</a:t>
            </a:r>
            <a:r>
              <a:rPr lang="ru-RU" sz="2400" dirty="0" smtClean="0"/>
              <a:t> </a:t>
            </a:r>
            <a:r>
              <a:rPr lang="ru-RU" sz="2400" dirty="0" err="1" smtClean="0"/>
              <a:t>мерзімі</a:t>
            </a:r>
            <a:r>
              <a:rPr lang="ru-RU" sz="2400" dirty="0" smtClean="0"/>
              <a:t>, </a:t>
            </a:r>
            <a:r>
              <a:rPr lang="ru-RU" sz="2400" dirty="0" err="1" smtClean="0"/>
              <a:t>вентиляциялау</a:t>
            </a:r>
            <a:r>
              <a:rPr lang="ru-RU" sz="2400" dirty="0" smtClean="0"/>
              <a:t> </a:t>
            </a:r>
            <a:r>
              <a:rPr lang="ru-RU" sz="2400" dirty="0" err="1" smtClean="0"/>
              <a:t>жағдайы</a:t>
            </a:r>
            <a:r>
              <a:rPr lang="ru-RU" sz="2400" dirty="0" smtClean="0"/>
              <a:t>, </a:t>
            </a:r>
            <a:r>
              <a:rPr lang="ru-RU" sz="2400" dirty="0" err="1" smtClean="0"/>
              <a:t>кеннің</a:t>
            </a:r>
            <a:r>
              <a:rPr lang="ru-RU" sz="2400" dirty="0" smtClean="0"/>
              <a:t> </a:t>
            </a:r>
            <a:r>
              <a:rPr lang="ru-RU" sz="2400" dirty="0" err="1" smtClean="0"/>
              <a:t>құндылығы</a:t>
            </a:r>
            <a:r>
              <a:rPr lang="ru-RU" sz="2400" dirty="0" smtClean="0"/>
              <a:t>, </a:t>
            </a:r>
            <a:r>
              <a:rPr lang="ru-RU" sz="2400" dirty="0" err="1" smtClean="0"/>
              <a:t>қолданыстағы</a:t>
            </a:r>
            <a:r>
              <a:rPr lang="ru-RU" sz="2400" dirty="0" smtClean="0"/>
              <a:t> </a:t>
            </a:r>
            <a:r>
              <a:rPr lang="ru-RU" sz="2400" dirty="0" err="1" smtClean="0"/>
              <a:t>қазу</a:t>
            </a:r>
            <a:r>
              <a:rPr lang="ru-RU" sz="2400" dirty="0" smtClean="0"/>
              <a:t> </a:t>
            </a:r>
            <a:r>
              <a:rPr lang="ru-RU" sz="2400" dirty="0" err="1" smtClean="0"/>
              <a:t>жүйесі</a:t>
            </a:r>
            <a:r>
              <a:rPr lang="ru-RU" sz="2400" dirty="0" smtClean="0"/>
              <a:t>, </a:t>
            </a:r>
            <a:r>
              <a:rPr lang="ru-RU" sz="2400" dirty="0" err="1" smtClean="0"/>
              <a:t>уатылған</a:t>
            </a:r>
            <a:r>
              <a:rPr lang="ru-RU" sz="2400" dirty="0" smtClean="0"/>
              <a:t> </a:t>
            </a:r>
            <a:r>
              <a:rPr lang="ru-RU" sz="2400" dirty="0" err="1" smtClean="0"/>
              <a:t>кенді</a:t>
            </a:r>
            <a:r>
              <a:rPr lang="ru-RU" sz="2400" dirty="0" smtClean="0"/>
              <a:t> </a:t>
            </a:r>
            <a:r>
              <a:rPr lang="ru-RU" sz="2400" dirty="0" err="1" smtClean="0"/>
              <a:t>шығару</a:t>
            </a:r>
            <a:r>
              <a:rPr lang="ru-RU" sz="2400" dirty="0" smtClean="0"/>
              <a:t> </a:t>
            </a:r>
            <a:r>
              <a:rPr lang="ru-RU" sz="2400" dirty="0" err="1" smtClean="0"/>
              <a:t>схемасы</a:t>
            </a:r>
            <a:r>
              <a:rPr lang="ru-RU" sz="2400" dirty="0" smtClean="0"/>
              <a:t>, </a:t>
            </a:r>
            <a:r>
              <a:rPr lang="ru-RU" sz="2400" dirty="0" err="1" smtClean="0"/>
              <a:t>кеннің</a:t>
            </a:r>
            <a:r>
              <a:rPr lang="ru-RU" sz="2400" dirty="0" smtClean="0"/>
              <a:t> </a:t>
            </a:r>
            <a:r>
              <a:rPr lang="ru-RU" sz="2400" dirty="0" err="1" smtClean="0"/>
              <a:t>тұтануға</a:t>
            </a:r>
            <a:r>
              <a:rPr lang="ru-RU" sz="2400" dirty="0" smtClean="0"/>
              <a:t> </a:t>
            </a:r>
            <a:r>
              <a:rPr lang="ru-RU" sz="2400" dirty="0" err="1" smtClean="0"/>
              <a:t>бейімділігі</a:t>
            </a:r>
            <a:r>
              <a:rPr lang="ru-RU" sz="2400" dirty="0" smtClean="0"/>
              <a:t>. </a:t>
            </a:r>
            <a:endParaRPr lang="ru-RU" sz="2400" dirty="0"/>
          </a:p>
        </p:txBody>
      </p:sp>
    </p:spTree>
    <p:extLst>
      <p:ext uri="{BB962C8B-B14F-4D97-AF65-F5344CB8AC3E}">
        <p14:creationId xmlns:p14="http://schemas.microsoft.com/office/powerpoint/2010/main" val="162578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18984" y="346646"/>
            <a:ext cx="10861589" cy="6524863"/>
          </a:xfrm>
          <a:prstGeom prst="rect">
            <a:avLst/>
          </a:prstGeom>
        </p:spPr>
        <p:txBody>
          <a:bodyPr wrap="square">
            <a:spAutoFit/>
          </a:bodyPr>
          <a:lstStyle/>
          <a:p>
            <a:r>
              <a:rPr lang="ru-RU" sz="2000" dirty="0" err="1" smtClean="0"/>
              <a:t>Даярлау</a:t>
            </a:r>
            <a:r>
              <a:rPr lang="ru-RU" sz="2000" dirty="0" smtClean="0"/>
              <a:t> </a:t>
            </a:r>
            <a:r>
              <a:rPr lang="ru-RU" sz="2000" dirty="0" err="1" smtClean="0"/>
              <a:t>тәсілі</a:t>
            </a:r>
            <a:r>
              <a:rPr lang="ru-RU" sz="2000" dirty="0" smtClean="0"/>
              <a:t> </a:t>
            </a:r>
            <a:r>
              <a:rPr lang="ru-RU" sz="2000" dirty="0" err="1" smtClean="0"/>
              <a:t>таңдап</a:t>
            </a:r>
            <a:r>
              <a:rPr lang="ru-RU" sz="2000" dirty="0" smtClean="0"/>
              <a:t> </a:t>
            </a:r>
            <a:r>
              <a:rPr lang="ru-RU" sz="2000" dirty="0" err="1" smtClean="0"/>
              <a:t>алынған</a:t>
            </a:r>
            <a:r>
              <a:rPr lang="ru-RU" sz="2000" dirty="0" smtClean="0"/>
              <a:t> </a:t>
            </a:r>
            <a:r>
              <a:rPr lang="ru-RU" sz="2000" dirty="0" err="1" smtClean="0"/>
              <a:t>соң</a:t>
            </a:r>
            <a:r>
              <a:rPr lang="ru-RU" sz="2000" dirty="0" smtClean="0"/>
              <a:t> </a:t>
            </a:r>
            <a:r>
              <a:rPr lang="ru-RU" sz="2000" dirty="0" err="1" smtClean="0"/>
              <a:t>даярлау</a:t>
            </a:r>
            <a:r>
              <a:rPr lang="ru-RU" sz="2000" dirty="0" smtClean="0"/>
              <a:t> </a:t>
            </a:r>
            <a:r>
              <a:rPr lang="ru-RU" sz="2000" dirty="0" err="1" smtClean="0"/>
              <a:t>схемасы</a:t>
            </a:r>
            <a:r>
              <a:rPr lang="ru-RU" sz="2000" dirty="0" smtClean="0"/>
              <a:t> , </a:t>
            </a:r>
            <a:r>
              <a:rPr lang="ru-RU" sz="2000" dirty="0" err="1" smtClean="0"/>
              <a:t>яғни</a:t>
            </a:r>
            <a:r>
              <a:rPr lang="ru-RU" sz="2000" dirty="0" smtClean="0"/>
              <a:t> </a:t>
            </a:r>
            <a:r>
              <a:rPr lang="ru-RU" sz="2000" dirty="0" err="1" smtClean="0"/>
              <a:t>даярлау</a:t>
            </a:r>
            <a:r>
              <a:rPr lang="ru-RU" sz="2000" dirty="0" smtClean="0"/>
              <a:t> </a:t>
            </a:r>
            <a:r>
              <a:rPr lang="ru-RU" sz="2000" dirty="0" err="1" smtClean="0"/>
              <a:t>қазбаларының</a:t>
            </a:r>
            <a:r>
              <a:rPr lang="ru-RU" sz="2000" dirty="0" smtClean="0"/>
              <a:t> </a:t>
            </a:r>
            <a:r>
              <a:rPr lang="ru-RU" sz="2000" dirty="0" err="1" smtClean="0"/>
              <a:t>негізгі</a:t>
            </a:r>
            <a:r>
              <a:rPr lang="ru-RU" sz="2000" dirty="0" smtClean="0"/>
              <a:t> </a:t>
            </a:r>
            <a:r>
              <a:rPr lang="ru-RU" sz="2000" dirty="0" err="1" smtClean="0"/>
              <a:t>горизонтта</a:t>
            </a:r>
            <a:r>
              <a:rPr lang="ru-RU" sz="2000" dirty="0" smtClean="0"/>
              <a:t> </a:t>
            </a:r>
            <a:r>
              <a:rPr lang="ru-RU" sz="2000" dirty="0" err="1" smtClean="0"/>
              <a:t>орналастыру</a:t>
            </a:r>
            <a:r>
              <a:rPr lang="ru-RU" sz="2000" dirty="0" smtClean="0"/>
              <a:t> </a:t>
            </a:r>
            <a:r>
              <a:rPr lang="ru-RU" sz="2000" dirty="0" err="1" smtClean="0"/>
              <a:t>схемасы</a:t>
            </a:r>
            <a:r>
              <a:rPr lang="ru-RU" sz="2000" dirty="0" smtClean="0"/>
              <a:t> </a:t>
            </a:r>
            <a:r>
              <a:rPr lang="ru-RU" sz="2000" dirty="0" err="1" smtClean="0"/>
              <a:t>қарастырылады</a:t>
            </a:r>
            <a:r>
              <a:rPr lang="ru-RU" sz="2000" dirty="0" smtClean="0"/>
              <a:t>.  </a:t>
            </a:r>
          </a:p>
          <a:p>
            <a:r>
              <a:rPr lang="ru-RU" sz="2000" dirty="0" err="1" smtClean="0">
                <a:solidFill>
                  <a:srgbClr val="FF0000"/>
                </a:solidFill>
              </a:rPr>
              <a:t>Бұнда</a:t>
            </a:r>
            <a:r>
              <a:rPr lang="ru-RU" sz="2000" dirty="0" smtClean="0">
                <a:solidFill>
                  <a:srgbClr val="FF0000"/>
                </a:solidFill>
              </a:rPr>
              <a:t> </a:t>
            </a:r>
            <a:r>
              <a:rPr lang="ru-RU" sz="2000" dirty="0" err="1" smtClean="0">
                <a:solidFill>
                  <a:srgbClr val="FF0000"/>
                </a:solidFill>
              </a:rPr>
              <a:t>қойылатын</a:t>
            </a:r>
            <a:r>
              <a:rPr lang="ru-RU" sz="2000" dirty="0" smtClean="0">
                <a:solidFill>
                  <a:srgbClr val="FF0000"/>
                </a:solidFill>
              </a:rPr>
              <a:t> </a:t>
            </a:r>
            <a:r>
              <a:rPr lang="ru-RU" sz="2000" dirty="0" err="1" smtClean="0">
                <a:solidFill>
                  <a:srgbClr val="FF0000"/>
                </a:solidFill>
              </a:rPr>
              <a:t>негізгі</a:t>
            </a:r>
            <a:r>
              <a:rPr lang="ru-RU" sz="2000" dirty="0" smtClean="0">
                <a:solidFill>
                  <a:srgbClr val="FF0000"/>
                </a:solidFill>
              </a:rPr>
              <a:t> </a:t>
            </a:r>
            <a:r>
              <a:rPr lang="ru-RU" sz="2000" dirty="0" err="1" smtClean="0">
                <a:solidFill>
                  <a:srgbClr val="FF0000"/>
                </a:solidFill>
              </a:rPr>
              <a:t>талаптар</a:t>
            </a:r>
            <a:r>
              <a:rPr lang="ru-RU" sz="2000" dirty="0" smtClean="0"/>
              <a:t>:</a:t>
            </a:r>
            <a:endParaRPr lang="ru-RU" sz="2000" dirty="0"/>
          </a:p>
          <a:p>
            <a:r>
              <a:rPr lang="ru-RU" sz="2000" dirty="0" smtClean="0"/>
              <a:t>– </a:t>
            </a:r>
            <a:r>
              <a:rPr lang="ru-RU" sz="2000" dirty="0" err="1" smtClean="0"/>
              <a:t>кенді</a:t>
            </a:r>
            <a:r>
              <a:rPr lang="ru-RU" sz="2000" dirty="0" smtClean="0"/>
              <a:t> </a:t>
            </a:r>
            <a:r>
              <a:rPr lang="ru-RU" sz="2000" dirty="0" err="1" smtClean="0"/>
              <a:t>тиеу</a:t>
            </a:r>
            <a:r>
              <a:rPr lang="ru-RU" sz="2000" dirty="0" smtClean="0"/>
              <a:t> </a:t>
            </a:r>
            <a:r>
              <a:rPr lang="ru-RU" sz="2000" dirty="0" err="1" smtClean="0"/>
              <a:t>және</a:t>
            </a:r>
            <a:r>
              <a:rPr lang="ru-RU" sz="2000" dirty="0" smtClean="0"/>
              <a:t> </a:t>
            </a:r>
            <a:r>
              <a:rPr lang="ru-RU" sz="2000" dirty="0" err="1" smtClean="0"/>
              <a:t>тасымалдау</a:t>
            </a:r>
            <a:r>
              <a:rPr lang="ru-RU" sz="2000" dirty="0" smtClean="0"/>
              <a:t> </a:t>
            </a:r>
            <a:r>
              <a:rPr lang="ru-RU" sz="2000" dirty="0" err="1" smtClean="0"/>
              <a:t>кезіндегі</a:t>
            </a:r>
            <a:r>
              <a:rPr lang="ru-RU" sz="2000" dirty="0" smtClean="0"/>
              <a:t> </a:t>
            </a:r>
            <a:r>
              <a:rPr lang="ru-RU" sz="2000" dirty="0" err="1" smtClean="0"/>
              <a:t>еңбек</a:t>
            </a:r>
            <a:r>
              <a:rPr lang="ru-RU" sz="2000" dirty="0" smtClean="0"/>
              <a:t> </a:t>
            </a:r>
            <a:r>
              <a:rPr lang="ru-RU" sz="2000" dirty="0" err="1" smtClean="0"/>
              <a:t>қауіпсіздігі</a:t>
            </a:r>
            <a:r>
              <a:rPr lang="ru-RU" sz="2000" dirty="0" smtClean="0"/>
              <a:t>,  </a:t>
            </a:r>
            <a:r>
              <a:rPr lang="ru-RU" sz="2000" dirty="0" err="1" smtClean="0"/>
              <a:t>тазарту</a:t>
            </a:r>
            <a:r>
              <a:rPr lang="ru-RU" sz="2000" dirty="0" smtClean="0"/>
              <a:t> </a:t>
            </a:r>
            <a:r>
              <a:rPr lang="ru-RU" sz="2000" dirty="0" err="1" smtClean="0"/>
              <a:t>қазбаларын</a:t>
            </a:r>
            <a:r>
              <a:rPr lang="ru-RU" sz="2000" dirty="0" smtClean="0"/>
              <a:t> </a:t>
            </a:r>
            <a:r>
              <a:rPr lang="ru-RU" sz="2000" dirty="0" err="1" smtClean="0"/>
              <a:t>дұрыс</a:t>
            </a:r>
            <a:r>
              <a:rPr lang="ru-RU" sz="2000" dirty="0" smtClean="0"/>
              <a:t> </a:t>
            </a:r>
            <a:r>
              <a:rPr lang="ru-RU" sz="2000" dirty="0" err="1" smtClean="0"/>
              <a:t>желдетуді</a:t>
            </a:r>
            <a:r>
              <a:rPr lang="ru-RU" sz="2000" dirty="0" smtClean="0"/>
              <a:t> </a:t>
            </a:r>
            <a:r>
              <a:rPr lang="ru-RU" sz="2000" dirty="0" err="1" smtClean="0"/>
              <a:t>қамтамасыз</a:t>
            </a:r>
            <a:r>
              <a:rPr lang="ru-RU" sz="2000" dirty="0" smtClean="0"/>
              <a:t> </a:t>
            </a:r>
            <a:r>
              <a:rPr lang="ru-RU" sz="2000" dirty="0" err="1" smtClean="0"/>
              <a:t>ету</a:t>
            </a:r>
            <a:r>
              <a:rPr lang="ru-RU" sz="2000" dirty="0" smtClean="0"/>
              <a:t>, </a:t>
            </a:r>
            <a:r>
              <a:rPr lang="ru-RU" sz="2000" dirty="0" err="1" smtClean="0"/>
              <a:t>профилактикалық</a:t>
            </a:r>
            <a:r>
              <a:rPr lang="ru-RU" sz="2000" dirty="0" smtClean="0"/>
              <a:t> </a:t>
            </a:r>
            <a:r>
              <a:rPr lang="ru-RU" sz="2000" dirty="0" err="1" smtClean="0"/>
              <a:t>шараларды</a:t>
            </a:r>
            <a:r>
              <a:rPr lang="ru-RU" sz="2000" dirty="0" smtClean="0"/>
              <a:t> </a:t>
            </a:r>
            <a:r>
              <a:rPr lang="ru-RU" sz="2000" dirty="0" err="1" smtClean="0"/>
              <a:t>жүргізу</a:t>
            </a:r>
            <a:r>
              <a:rPr lang="ru-RU" sz="2000" dirty="0" smtClean="0"/>
              <a:t> </a:t>
            </a:r>
            <a:r>
              <a:rPr lang="ru-RU" sz="2000" dirty="0" err="1" smtClean="0"/>
              <a:t>мүмкіндігі,өздігінен</a:t>
            </a:r>
            <a:r>
              <a:rPr lang="ru-RU" sz="2000" dirty="0" smtClean="0"/>
              <a:t> </a:t>
            </a:r>
            <a:r>
              <a:rPr lang="ru-RU" sz="2000" dirty="0" err="1" smtClean="0"/>
              <a:t>тұтануға</a:t>
            </a:r>
            <a:r>
              <a:rPr lang="ru-RU" sz="2000" dirty="0" smtClean="0"/>
              <a:t> </a:t>
            </a:r>
            <a:r>
              <a:rPr lang="ru-RU" sz="2000" dirty="0" err="1" smtClean="0"/>
              <a:t>бейім</a:t>
            </a:r>
            <a:r>
              <a:rPr lang="ru-RU" sz="2000" dirty="0" smtClean="0"/>
              <a:t> </a:t>
            </a:r>
            <a:r>
              <a:rPr lang="ru-RU" sz="2000" dirty="0" err="1" smtClean="0"/>
              <a:t>кенді</a:t>
            </a:r>
            <a:r>
              <a:rPr lang="ru-RU" sz="2000" dirty="0" smtClean="0"/>
              <a:t> </a:t>
            </a:r>
            <a:r>
              <a:rPr lang="ru-RU" sz="2000" dirty="0" err="1" smtClean="0"/>
              <a:t>өндіруде</a:t>
            </a:r>
            <a:r>
              <a:rPr lang="ru-RU" sz="2000" dirty="0" smtClean="0"/>
              <a:t> </a:t>
            </a:r>
            <a:r>
              <a:rPr lang="ru-RU" sz="2000" dirty="0" err="1" smtClean="0"/>
              <a:t>өртенген</a:t>
            </a:r>
            <a:r>
              <a:rPr lang="ru-RU" sz="2000" dirty="0" smtClean="0"/>
              <a:t> </a:t>
            </a:r>
            <a:r>
              <a:rPr lang="ru-RU" sz="2000" dirty="0" err="1" smtClean="0"/>
              <a:t>учаскені</a:t>
            </a:r>
            <a:r>
              <a:rPr lang="ru-RU" sz="2000" dirty="0" smtClean="0"/>
              <a:t> </a:t>
            </a:r>
            <a:r>
              <a:rPr lang="ru-RU" sz="2000" dirty="0" err="1" smtClean="0"/>
              <a:t>оқшаулау</a:t>
            </a:r>
            <a:r>
              <a:rPr lang="ru-RU" sz="2000" dirty="0" smtClean="0"/>
              <a:t> </a:t>
            </a:r>
            <a:r>
              <a:rPr lang="ru-RU" sz="2000" dirty="0" err="1" smtClean="0"/>
              <a:t>мүмкіндігі</a:t>
            </a:r>
            <a:r>
              <a:rPr lang="ru-RU" sz="2000" dirty="0" smtClean="0"/>
              <a:t>; </a:t>
            </a:r>
            <a:endParaRPr lang="ru-RU" sz="2000" dirty="0"/>
          </a:p>
          <a:p>
            <a:r>
              <a:rPr lang="ru-RU" sz="2000" dirty="0"/>
              <a:t>– </a:t>
            </a:r>
            <a:r>
              <a:rPr lang="ru-RU" sz="2000" dirty="0" err="1" smtClean="0"/>
              <a:t>тазартуға</a:t>
            </a:r>
            <a:r>
              <a:rPr lang="ru-RU" sz="2000" dirty="0" smtClean="0"/>
              <a:t> </a:t>
            </a:r>
            <a:r>
              <a:rPr lang="ru-RU" sz="2000" dirty="0" err="1" smtClean="0"/>
              <a:t>қажет</a:t>
            </a:r>
            <a:r>
              <a:rPr lang="ru-RU" sz="2000" dirty="0" smtClean="0"/>
              <a:t> </a:t>
            </a:r>
            <a:r>
              <a:rPr lang="ru-RU" sz="2000" dirty="0" err="1" smtClean="0"/>
              <a:t>кен</a:t>
            </a:r>
            <a:r>
              <a:rPr lang="ru-RU" sz="2000" dirty="0" smtClean="0"/>
              <a:t> </a:t>
            </a:r>
            <a:r>
              <a:rPr lang="ru-RU" sz="2000" dirty="0" err="1" smtClean="0"/>
              <a:t>қорын</a:t>
            </a:r>
            <a:r>
              <a:rPr lang="ru-RU" sz="2000" dirty="0" smtClean="0"/>
              <a:t> </a:t>
            </a:r>
            <a:r>
              <a:rPr lang="ru-RU" sz="2000" dirty="0" err="1" smtClean="0"/>
              <a:t>уақытында</a:t>
            </a:r>
            <a:r>
              <a:rPr lang="ru-RU" sz="2000" dirty="0" smtClean="0"/>
              <a:t> </a:t>
            </a:r>
            <a:r>
              <a:rPr lang="ru-RU" sz="2000" dirty="0" err="1" smtClean="0"/>
              <a:t>даярлау</a:t>
            </a:r>
            <a:r>
              <a:rPr lang="ru-RU" sz="2000" dirty="0" smtClean="0"/>
              <a:t>, </a:t>
            </a:r>
            <a:r>
              <a:rPr lang="ru-RU" sz="2000" dirty="0" err="1" smtClean="0"/>
              <a:t>одаярланған</a:t>
            </a:r>
            <a:r>
              <a:rPr lang="ru-RU" sz="2000" dirty="0" smtClean="0"/>
              <a:t> </a:t>
            </a:r>
            <a:r>
              <a:rPr lang="ru-RU" sz="2000" dirty="0" err="1" smtClean="0"/>
              <a:t>және</a:t>
            </a:r>
            <a:r>
              <a:rPr lang="ru-RU" sz="2000" dirty="0" smtClean="0"/>
              <a:t> </a:t>
            </a:r>
            <a:r>
              <a:rPr lang="ru-RU" sz="2000" dirty="0" err="1" smtClean="0"/>
              <a:t>тазартуға</a:t>
            </a:r>
            <a:r>
              <a:rPr lang="ru-RU" sz="2000" dirty="0" smtClean="0"/>
              <a:t> </a:t>
            </a:r>
            <a:r>
              <a:rPr lang="ru-RU" sz="2000" dirty="0" err="1" smtClean="0"/>
              <a:t>дайын</a:t>
            </a:r>
            <a:r>
              <a:rPr lang="ru-RU" sz="2000" dirty="0" smtClean="0"/>
              <a:t> </a:t>
            </a:r>
            <a:r>
              <a:rPr lang="ru-RU" sz="2000" dirty="0" err="1" smtClean="0"/>
              <a:t>кен</a:t>
            </a:r>
            <a:r>
              <a:rPr lang="ru-RU" sz="2000" dirty="0" smtClean="0"/>
              <a:t> </a:t>
            </a:r>
            <a:r>
              <a:rPr lang="ru-RU" sz="2000" dirty="0" err="1" smtClean="0"/>
              <a:t>қорының</a:t>
            </a:r>
            <a:r>
              <a:rPr lang="ru-RU" sz="2000" dirty="0" smtClean="0"/>
              <a:t> </a:t>
            </a:r>
            <a:r>
              <a:rPr lang="ru-RU" sz="2000" dirty="0" err="1" smtClean="0"/>
              <a:t>қажетті</a:t>
            </a:r>
            <a:r>
              <a:rPr lang="ru-RU" sz="2000" dirty="0" smtClean="0"/>
              <a:t> </a:t>
            </a:r>
            <a:r>
              <a:rPr lang="ru-RU" sz="2000" dirty="0" err="1" smtClean="0"/>
              <a:t>резервін</a:t>
            </a:r>
            <a:r>
              <a:rPr lang="ru-RU" sz="2000" dirty="0" smtClean="0"/>
              <a:t> </a:t>
            </a:r>
            <a:r>
              <a:rPr lang="ru-RU" sz="2000" dirty="0" err="1" smtClean="0"/>
              <a:t>қамтамасыз</a:t>
            </a:r>
            <a:r>
              <a:rPr lang="ru-RU" sz="2000" dirty="0" smtClean="0"/>
              <a:t> </a:t>
            </a:r>
            <a:r>
              <a:rPr lang="ru-RU" sz="2000" dirty="0" err="1" smtClean="0"/>
              <a:t>ету</a:t>
            </a:r>
            <a:r>
              <a:rPr lang="ru-RU" sz="2000" dirty="0" smtClean="0"/>
              <a:t>; </a:t>
            </a:r>
            <a:endParaRPr lang="ru-RU" sz="2000" dirty="0"/>
          </a:p>
          <a:p>
            <a:r>
              <a:rPr lang="ru-RU" sz="2000" dirty="0"/>
              <a:t>– </a:t>
            </a:r>
            <a:r>
              <a:rPr lang="ru-RU" sz="2000" dirty="0" err="1" smtClean="0"/>
              <a:t>кеніштің</a:t>
            </a:r>
            <a:r>
              <a:rPr lang="ru-RU" sz="2000" dirty="0" smtClean="0"/>
              <a:t> </a:t>
            </a:r>
            <a:r>
              <a:rPr lang="ru-RU" sz="2000" dirty="0" err="1" smtClean="0"/>
              <a:t>қажетті</a:t>
            </a:r>
            <a:r>
              <a:rPr lang="ru-RU" sz="2000" dirty="0" smtClean="0"/>
              <a:t> </a:t>
            </a:r>
            <a:r>
              <a:rPr lang="ru-RU" sz="2000" dirty="0" err="1" smtClean="0"/>
              <a:t>өнімділігін</a:t>
            </a:r>
            <a:r>
              <a:rPr lang="ru-RU" sz="2000" dirty="0" smtClean="0"/>
              <a:t> </a:t>
            </a:r>
            <a:r>
              <a:rPr lang="ru-RU" sz="2000" dirty="0" err="1" smtClean="0"/>
              <a:t>қамтамасыз</a:t>
            </a:r>
            <a:r>
              <a:rPr lang="ru-RU" sz="2000" dirty="0" smtClean="0"/>
              <a:t> </a:t>
            </a:r>
            <a:r>
              <a:rPr lang="ru-RU" sz="2000" dirty="0" err="1" smtClean="0"/>
              <a:t>ету</a:t>
            </a:r>
            <a:r>
              <a:rPr lang="ru-RU" sz="2000" dirty="0" smtClean="0"/>
              <a:t>, </a:t>
            </a:r>
            <a:r>
              <a:rPr lang="ru-RU" sz="2000" dirty="0" err="1" smtClean="0"/>
              <a:t>кенді</a:t>
            </a:r>
            <a:r>
              <a:rPr lang="ru-RU" sz="2000" dirty="0" smtClean="0"/>
              <a:t> </a:t>
            </a:r>
            <a:r>
              <a:rPr lang="ru-RU" sz="2000" dirty="0" err="1" smtClean="0"/>
              <a:t>тиеуге</a:t>
            </a:r>
            <a:r>
              <a:rPr lang="ru-RU" sz="2000" dirty="0" smtClean="0"/>
              <a:t> </a:t>
            </a:r>
            <a:r>
              <a:rPr lang="ru-RU" sz="2000" dirty="0" err="1" smtClean="0"/>
              <a:t>және</a:t>
            </a:r>
            <a:r>
              <a:rPr lang="ru-RU" sz="2000" dirty="0" smtClean="0"/>
              <a:t> </a:t>
            </a:r>
            <a:r>
              <a:rPr lang="ru-RU" sz="2000" dirty="0" err="1" smtClean="0"/>
              <a:t>тасымалдауға</a:t>
            </a:r>
            <a:r>
              <a:rPr lang="ru-RU" sz="2000" dirty="0" smtClean="0"/>
              <a:t> </a:t>
            </a:r>
            <a:r>
              <a:rPr lang="ru-RU" sz="2000" dirty="0" err="1" smtClean="0"/>
              <a:t>жаңа</a:t>
            </a:r>
            <a:r>
              <a:rPr lang="ru-RU" sz="2000" dirty="0" smtClean="0"/>
              <a:t> </a:t>
            </a:r>
            <a:r>
              <a:rPr lang="ru-RU" sz="2000" dirty="0" err="1" smtClean="0"/>
              <a:t>техникаларды</a:t>
            </a:r>
            <a:r>
              <a:rPr lang="ru-RU" sz="2000" dirty="0" smtClean="0"/>
              <a:t> </a:t>
            </a:r>
            <a:r>
              <a:rPr lang="ru-RU" sz="2000" dirty="0" err="1" smtClean="0"/>
              <a:t>тиімді</a:t>
            </a:r>
            <a:r>
              <a:rPr lang="ru-RU" sz="2000" dirty="0" smtClean="0"/>
              <a:t> </a:t>
            </a:r>
            <a:r>
              <a:rPr lang="ru-RU" sz="2000" dirty="0" err="1" smtClean="0"/>
              <a:t>қолдану</a:t>
            </a:r>
            <a:r>
              <a:rPr lang="ru-RU" sz="2000" dirty="0" smtClean="0"/>
              <a:t> </a:t>
            </a:r>
            <a:r>
              <a:rPr lang="ru-RU" sz="2000" dirty="0" err="1" smtClean="0"/>
              <a:t>мүмкіндігі</a:t>
            </a:r>
            <a:r>
              <a:rPr lang="ru-RU" sz="2000" dirty="0" smtClean="0"/>
              <a:t>; </a:t>
            </a:r>
            <a:endParaRPr lang="ru-RU" sz="2000" dirty="0"/>
          </a:p>
          <a:p>
            <a:r>
              <a:rPr lang="ru-RU" sz="2000" dirty="0"/>
              <a:t>– </a:t>
            </a:r>
            <a:r>
              <a:rPr lang="ru-RU" sz="2000" dirty="0" err="1" smtClean="0"/>
              <a:t>даярлау</a:t>
            </a:r>
            <a:r>
              <a:rPr lang="ru-RU" sz="2000" dirty="0" smtClean="0"/>
              <a:t> </a:t>
            </a:r>
            <a:r>
              <a:rPr lang="ru-RU" sz="2000" dirty="0" err="1" smtClean="0"/>
              <a:t>қазбаларын</a:t>
            </a:r>
            <a:r>
              <a:rPr lang="ru-RU" sz="2000" dirty="0" smtClean="0"/>
              <a:t> </a:t>
            </a:r>
            <a:r>
              <a:rPr lang="ru-RU" sz="2000" dirty="0" err="1" smtClean="0"/>
              <a:t>жүргізу</a:t>
            </a:r>
            <a:r>
              <a:rPr lang="ru-RU" sz="2000" dirty="0" smtClean="0"/>
              <a:t> </a:t>
            </a:r>
            <a:r>
              <a:rPr lang="ru-RU" sz="2000" dirty="0" err="1" smtClean="0"/>
              <a:t>және</a:t>
            </a:r>
            <a:r>
              <a:rPr lang="ru-RU" sz="2000" dirty="0" smtClean="0"/>
              <a:t> </a:t>
            </a:r>
            <a:r>
              <a:rPr lang="ru-RU" sz="2000" dirty="0" err="1" smtClean="0"/>
              <a:t>ұстап</a:t>
            </a:r>
            <a:r>
              <a:rPr lang="ru-RU" sz="2000" dirty="0" smtClean="0"/>
              <a:t> </a:t>
            </a:r>
            <a:r>
              <a:rPr lang="ru-RU" sz="2000" dirty="0" err="1" smtClean="0"/>
              <a:t>тұрудың</a:t>
            </a:r>
            <a:r>
              <a:rPr lang="ru-RU" sz="2000" dirty="0" smtClean="0"/>
              <a:t> </a:t>
            </a:r>
            <a:r>
              <a:rPr lang="ru-RU" sz="2000" dirty="0" err="1" smtClean="0"/>
              <a:t>минимал</a:t>
            </a:r>
            <a:r>
              <a:rPr lang="ru-RU" sz="2000" dirty="0" smtClean="0"/>
              <a:t> </a:t>
            </a:r>
            <a:r>
              <a:rPr lang="ru-RU" sz="2000" dirty="0" err="1" smtClean="0"/>
              <a:t>көлемі</a:t>
            </a:r>
            <a:r>
              <a:rPr lang="ru-RU" sz="2000" dirty="0" smtClean="0"/>
              <a:t> </a:t>
            </a:r>
            <a:r>
              <a:rPr lang="ru-RU" sz="2000" dirty="0" err="1" smtClean="0"/>
              <a:t>және</a:t>
            </a:r>
            <a:r>
              <a:rPr lang="ru-RU" sz="2000" dirty="0" smtClean="0"/>
              <a:t> </a:t>
            </a:r>
            <a:r>
              <a:rPr lang="ru-RU" sz="2000" dirty="0" err="1" smtClean="0"/>
              <a:t>минимал</a:t>
            </a:r>
            <a:r>
              <a:rPr lang="ru-RU" sz="2000" dirty="0" smtClean="0"/>
              <a:t> </a:t>
            </a:r>
            <a:r>
              <a:rPr lang="ru-RU" sz="2000" dirty="0" err="1" smtClean="0"/>
              <a:t>бағасы</a:t>
            </a:r>
            <a:r>
              <a:rPr lang="ru-RU" sz="2000" dirty="0" smtClean="0"/>
              <a:t>; </a:t>
            </a:r>
            <a:endParaRPr lang="ru-RU" sz="2000" dirty="0"/>
          </a:p>
          <a:p>
            <a:r>
              <a:rPr lang="ru-RU" sz="2000" dirty="0"/>
              <a:t>– </a:t>
            </a:r>
            <a:r>
              <a:rPr lang="ru-RU" sz="2000" dirty="0" err="1" smtClean="0"/>
              <a:t>даярлау</a:t>
            </a:r>
            <a:r>
              <a:rPr lang="ru-RU" sz="2000" dirty="0" smtClean="0"/>
              <a:t> </a:t>
            </a:r>
            <a:r>
              <a:rPr lang="ru-RU" sz="2000" dirty="0" err="1" smtClean="0"/>
              <a:t>қазбалары</a:t>
            </a:r>
            <a:r>
              <a:rPr lang="ru-RU" sz="2000" dirty="0" smtClean="0"/>
              <a:t> </a:t>
            </a:r>
            <a:r>
              <a:rPr lang="ru-RU" sz="2000" dirty="0" err="1" smtClean="0"/>
              <a:t>жанында</a:t>
            </a:r>
            <a:r>
              <a:rPr lang="ru-RU" sz="2000" dirty="0" smtClean="0"/>
              <a:t> </a:t>
            </a:r>
            <a:r>
              <a:rPr lang="ru-RU" sz="2000" dirty="0" err="1" smtClean="0"/>
              <a:t>кен</a:t>
            </a:r>
            <a:r>
              <a:rPr lang="ru-RU" sz="2000" dirty="0" smtClean="0"/>
              <a:t> </a:t>
            </a:r>
            <a:r>
              <a:rPr lang="ru-RU" sz="2000" dirty="0" err="1" smtClean="0"/>
              <a:t>қорының</a:t>
            </a:r>
            <a:r>
              <a:rPr lang="ru-RU" sz="2000" dirty="0" smtClean="0"/>
              <a:t> </a:t>
            </a:r>
            <a:r>
              <a:rPr lang="ru-RU" sz="2000" dirty="0" err="1" smtClean="0"/>
              <a:t>минимал</a:t>
            </a:r>
            <a:r>
              <a:rPr lang="ru-RU" sz="2000" dirty="0" smtClean="0"/>
              <a:t> </a:t>
            </a:r>
            <a:r>
              <a:rPr lang="ru-RU" sz="2000" dirty="0" err="1" smtClean="0"/>
              <a:t>жоғалымдары</a:t>
            </a:r>
            <a:r>
              <a:rPr lang="ru-RU" sz="2000" dirty="0" smtClean="0"/>
              <a:t>; </a:t>
            </a:r>
            <a:endParaRPr lang="ru-RU" sz="2000" dirty="0"/>
          </a:p>
          <a:p>
            <a:r>
              <a:rPr lang="ru-RU" sz="2000" dirty="0"/>
              <a:t>– </a:t>
            </a:r>
            <a:r>
              <a:rPr lang="ru-RU" sz="2000" dirty="0" err="1" smtClean="0"/>
              <a:t>кенорынын</a:t>
            </a:r>
            <a:r>
              <a:rPr lang="ru-RU" sz="2000" dirty="0" smtClean="0"/>
              <a:t> </a:t>
            </a:r>
            <a:r>
              <a:rPr lang="ru-RU" sz="2000" dirty="0" err="1" smtClean="0"/>
              <a:t>қосымша</a:t>
            </a:r>
            <a:r>
              <a:rPr lang="ru-RU" sz="2000" dirty="0" smtClean="0"/>
              <a:t> </a:t>
            </a:r>
            <a:r>
              <a:rPr lang="ru-RU" sz="2000" dirty="0" err="1" smtClean="0"/>
              <a:t>барлау</a:t>
            </a:r>
            <a:r>
              <a:rPr lang="ru-RU" sz="2000" dirty="0" smtClean="0"/>
              <a:t> </a:t>
            </a:r>
            <a:r>
              <a:rPr lang="ru-RU" sz="2000" dirty="0" err="1" smtClean="0"/>
              <a:t>және</a:t>
            </a:r>
            <a:r>
              <a:rPr lang="ru-RU" sz="2000" dirty="0" smtClean="0"/>
              <a:t> </a:t>
            </a:r>
            <a:r>
              <a:rPr lang="ru-RU" sz="2000" dirty="0" err="1" smtClean="0"/>
              <a:t>құрғату</a:t>
            </a:r>
            <a:r>
              <a:rPr lang="ru-RU" sz="2000" dirty="0" smtClean="0"/>
              <a:t> </a:t>
            </a:r>
            <a:r>
              <a:rPr lang="ru-RU" sz="2000" dirty="0" err="1" smtClean="0"/>
              <a:t>мүмкіндігі</a:t>
            </a:r>
            <a:r>
              <a:rPr lang="ru-RU" sz="2000" dirty="0" smtClean="0"/>
              <a:t>. </a:t>
            </a:r>
            <a:endParaRPr lang="ru-RU" sz="2000" dirty="0"/>
          </a:p>
          <a:p>
            <a:endParaRPr lang="ru-RU" sz="2000" dirty="0" smtClean="0"/>
          </a:p>
          <a:p>
            <a:r>
              <a:rPr lang="ru-RU" sz="2000" dirty="0" err="1" smtClean="0"/>
              <a:t>Даярлау</a:t>
            </a:r>
            <a:r>
              <a:rPr lang="ru-RU" sz="2000" dirty="0" smtClean="0"/>
              <a:t> </a:t>
            </a:r>
            <a:r>
              <a:rPr lang="ru-RU" sz="2000" dirty="0" err="1" smtClean="0"/>
              <a:t>жұмыстарының</a:t>
            </a:r>
            <a:r>
              <a:rPr lang="ru-RU" sz="2000" dirty="0" smtClean="0"/>
              <a:t> </a:t>
            </a:r>
            <a:r>
              <a:rPr lang="ru-RU" sz="2000" dirty="0" err="1" smtClean="0"/>
              <a:t>көлемін</a:t>
            </a:r>
            <a:r>
              <a:rPr lang="ru-RU" sz="2000" dirty="0" smtClean="0"/>
              <a:t> </a:t>
            </a:r>
            <a:r>
              <a:rPr lang="ru-RU" sz="2000" dirty="0" err="1" smtClean="0"/>
              <a:t>сипаттау</a:t>
            </a:r>
            <a:r>
              <a:rPr lang="ru-RU" sz="2000" dirty="0" smtClean="0"/>
              <a:t> </a:t>
            </a:r>
            <a:r>
              <a:rPr lang="ru-RU" sz="2000" dirty="0" err="1" smtClean="0"/>
              <a:t>үшін</a:t>
            </a:r>
            <a:r>
              <a:rPr lang="ru-RU" sz="2000" dirty="0" smtClean="0"/>
              <a:t> </a:t>
            </a:r>
            <a:r>
              <a:rPr lang="ru-RU" sz="2000" dirty="0" err="1" smtClean="0">
                <a:solidFill>
                  <a:srgbClr val="FF0000"/>
                </a:solidFill>
              </a:rPr>
              <a:t>даярлау</a:t>
            </a:r>
            <a:r>
              <a:rPr lang="ru-RU" sz="2000" dirty="0" smtClean="0">
                <a:solidFill>
                  <a:srgbClr val="FF0000"/>
                </a:solidFill>
              </a:rPr>
              <a:t> </a:t>
            </a:r>
            <a:r>
              <a:rPr lang="ru-RU" sz="2000" dirty="0" err="1" smtClean="0">
                <a:solidFill>
                  <a:srgbClr val="FF0000"/>
                </a:solidFill>
              </a:rPr>
              <a:t>жұмыстарынң</a:t>
            </a:r>
            <a:r>
              <a:rPr lang="ru-RU" sz="2000" dirty="0" smtClean="0">
                <a:solidFill>
                  <a:srgbClr val="FF0000"/>
                </a:solidFill>
              </a:rPr>
              <a:t> </a:t>
            </a:r>
            <a:r>
              <a:rPr lang="ru-RU" sz="2000" dirty="0" err="1" smtClean="0">
                <a:solidFill>
                  <a:srgbClr val="FF0000"/>
                </a:solidFill>
              </a:rPr>
              <a:t>үлес</a:t>
            </a:r>
            <a:r>
              <a:rPr lang="ru-RU" sz="2000" dirty="0" smtClean="0">
                <a:solidFill>
                  <a:srgbClr val="FF0000"/>
                </a:solidFill>
              </a:rPr>
              <a:t> </a:t>
            </a:r>
            <a:r>
              <a:rPr lang="ru-RU" sz="2000" dirty="0" err="1" smtClean="0">
                <a:solidFill>
                  <a:srgbClr val="FF0000"/>
                </a:solidFill>
              </a:rPr>
              <a:t>көлемі</a:t>
            </a:r>
            <a:r>
              <a:rPr lang="ru-RU" sz="2000" dirty="0" smtClean="0">
                <a:solidFill>
                  <a:srgbClr val="FF0000"/>
                </a:solidFill>
              </a:rPr>
              <a:t> </a:t>
            </a:r>
            <a:r>
              <a:rPr lang="ru-RU" sz="2000" dirty="0" err="1" smtClean="0">
                <a:solidFill>
                  <a:srgbClr val="FF0000"/>
                </a:solidFill>
              </a:rPr>
              <a:t>көрсеткіші</a:t>
            </a:r>
            <a:r>
              <a:rPr lang="ru-RU" sz="2000" dirty="0" smtClean="0">
                <a:solidFill>
                  <a:srgbClr val="FF0000"/>
                </a:solidFill>
              </a:rPr>
              <a:t> </a:t>
            </a:r>
            <a:r>
              <a:rPr lang="ru-RU" sz="2000" dirty="0" err="1" smtClean="0"/>
              <a:t>қолданылады</a:t>
            </a:r>
            <a:r>
              <a:rPr lang="ru-RU" sz="2000" dirty="0" smtClean="0"/>
              <a:t>. </a:t>
            </a:r>
            <a:r>
              <a:rPr lang="ru-RU" sz="2000" dirty="0" err="1" smtClean="0"/>
              <a:t>Ол</a:t>
            </a:r>
            <a:r>
              <a:rPr lang="ru-RU" sz="2000" dirty="0" smtClean="0"/>
              <a:t> </a:t>
            </a:r>
            <a:r>
              <a:rPr lang="ru-RU" sz="2000" dirty="0" err="1" smtClean="0"/>
              <a:t>этаждағы</a:t>
            </a:r>
            <a:r>
              <a:rPr lang="ru-RU" sz="2000" dirty="0" smtClean="0"/>
              <a:t> </a:t>
            </a:r>
            <a:r>
              <a:rPr lang="ru-RU" sz="2000" dirty="0" err="1" smtClean="0"/>
              <a:t>немесе</a:t>
            </a:r>
            <a:r>
              <a:rPr lang="ru-RU" sz="2000" dirty="0" smtClean="0"/>
              <a:t> </a:t>
            </a:r>
            <a:r>
              <a:rPr lang="ru-RU" sz="2000" dirty="0" err="1" smtClean="0"/>
              <a:t>блоктағы</a:t>
            </a:r>
            <a:r>
              <a:rPr lang="ru-RU" sz="2000" dirty="0" smtClean="0"/>
              <a:t> </a:t>
            </a:r>
            <a:r>
              <a:rPr lang="ru-RU" sz="2000" dirty="0" err="1" smtClean="0"/>
              <a:t>кеннің</a:t>
            </a:r>
            <a:r>
              <a:rPr lang="ru-RU" sz="2000" dirty="0" smtClean="0"/>
              <a:t> </a:t>
            </a:r>
            <a:r>
              <a:rPr lang="ru-RU" sz="2000" dirty="0" err="1" smtClean="0"/>
              <a:t>көлеміне</a:t>
            </a:r>
            <a:r>
              <a:rPr lang="ru-RU" sz="2000" dirty="0" smtClean="0"/>
              <a:t> </a:t>
            </a:r>
            <a:r>
              <a:rPr lang="ru-RU" sz="2000" dirty="0" err="1" smtClean="0"/>
              <a:t>даярлау</a:t>
            </a:r>
            <a:r>
              <a:rPr lang="ru-RU" sz="2000" dirty="0" smtClean="0"/>
              <a:t> </a:t>
            </a:r>
            <a:r>
              <a:rPr lang="ru-RU" sz="2000" dirty="0" err="1" smtClean="0"/>
              <a:t>жұмыстары</a:t>
            </a:r>
            <a:r>
              <a:rPr lang="ru-RU" sz="2000" dirty="0" smtClean="0"/>
              <a:t> </a:t>
            </a:r>
            <a:r>
              <a:rPr lang="ru-RU" sz="2000" dirty="0" err="1" smtClean="0"/>
              <a:t>көлемінің</a:t>
            </a:r>
            <a:r>
              <a:rPr lang="ru-RU" sz="2000" dirty="0" smtClean="0"/>
              <a:t> </a:t>
            </a:r>
            <a:r>
              <a:rPr lang="ru-RU" sz="2000" dirty="0" err="1" smtClean="0"/>
              <a:t>қатынасын</a:t>
            </a:r>
            <a:r>
              <a:rPr lang="ru-RU" sz="2000" dirty="0" smtClean="0"/>
              <a:t> </a:t>
            </a:r>
            <a:r>
              <a:rPr lang="ru-RU" sz="2000" dirty="0" err="1" smtClean="0"/>
              <a:t>көрсетеді</a:t>
            </a:r>
            <a:r>
              <a:rPr lang="ru-RU" sz="2000" dirty="0" smtClean="0"/>
              <a:t>. </a:t>
            </a:r>
            <a:r>
              <a:rPr lang="ru-RU" sz="2000" dirty="0" err="1" smtClean="0"/>
              <a:t>Қазу</a:t>
            </a:r>
            <a:r>
              <a:rPr lang="ru-RU" sz="2000" dirty="0" smtClean="0"/>
              <a:t> </a:t>
            </a:r>
            <a:r>
              <a:rPr lang="ru-RU" sz="2000" dirty="0" err="1" smtClean="0"/>
              <a:t>жүйесі</a:t>
            </a:r>
            <a:r>
              <a:rPr lang="ru-RU" sz="2000" dirty="0" smtClean="0"/>
              <a:t> мен </a:t>
            </a:r>
            <a:r>
              <a:rPr lang="ru-RU" sz="2000" dirty="0" err="1" smtClean="0"/>
              <a:t>кенорнының</a:t>
            </a:r>
            <a:r>
              <a:rPr lang="ru-RU" sz="2000" dirty="0" smtClean="0"/>
              <a:t> </a:t>
            </a:r>
            <a:r>
              <a:rPr lang="ru-RU" sz="2000" dirty="0" err="1" smtClean="0"/>
              <a:t>сипатына</a:t>
            </a:r>
            <a:r>
              <a:rPr lang="ru-RU" sz="2000" dirty="0" smtClean="0"/>
              <a:t> </a:t>
            </a:r>
            <a:r>
              <a:rPr lang="ru-RU" sz="2000" dirty="0" err="1" smtClean="0"/>
              <a:t>байланысты</a:t>
            </a:r>
            <a:r>
              <a:rPr lang="ru-RU" sz="2000" dirty="0" smtClean="0"/>
              <a:t> </a:t>
            </a:r>
            <a:r>
              <a:rPr lang="ru-RU" sz="2000" dirty="0" err="1" smtClean="0"/>
              <a:t>даярлау</a:t>
            </a:r>
            <a:r>
              <a:rPr lang="ru-RU" sz="2000" dirty="0" smtClean="0"/>
              <a:t> </a:t>
            </a:r>
            <a:r>
              <a:rPr lang="ru-RU" sz="2000" dirty="0" err="1" smtClean="0"/>
              <a:t>жұмыстарының</a:t>
            </a:r>
            <a:r>
              <a:rPr lang="ru-RU" sz="2000" dirty="0" smtClean="0"/>
              <a:t> </a:t>
            </a:r>
            <a:r>
              <a:rPr lang="ru-RU" sz="2000" dirty="0" err="1" smtClean="0"/>
              <a:t>үлес</a:t>
            </a:r>
            <a:r>
              <a:rPr lang="ru-RU" sz="2000" dirty="0" smtClean="0"/>
              <a:t> </a:t>
            </a:r>
            <a:r>
              <a:rPr lang="ru-RU" sz="2000" dirty="0" err="1" smtClean="0">
                <a:solidFill>
                  <a:srgbClr val="FF0000"/>
                </a:solidFill>
              </a:rPr>
              <a:t>көлем</a:t>
            </a:r>
            <a:r>
              <a:rPr lang="ru-RU" sz="2000" dirty="0" err="1" smtClean="0">
                <a:solidFill>
                  <a:srgbClr val="FF0000"/>
                </a:solidFill>
              </a:rPr>
              <a:t>і</a:t>
            </a:r>
            <a:r>
              <a:rPr lang="ru-RU" sz="2000" dirty="0" smtClean="0">
                <a:solidFill>
                  <a:srgbClr val="FF0000"/>
                </a:solidFill>
              </a:rPr>
              <a:t>  </a:t>
            </a:r>
            <a:r>
              <a:rPr lang="ru-RU" sz="2000" dirty="0">
                <a:solidFill>
                  <a:srgbClr val="FF0000"/>
                </a:solidFill>
              </a:rPr>
              <a:t>2 </a:t>
            </a:r>
            <a:r>
              <a:rPr lang="ru-RU" sz="2000" dirty="0" err="1" smtClean="0">
                <a:solidFill>
                  <a:srgbClr val="FF0000"/>
                </a:solidFill>
              </a:rPr>
              <a:t>ден</a:t>
            </a:r>
            <a:r>
              <a:rPr lang="ru-RU" sz="2000" dirty="0" smtClean="0">
                <a:solidFill>
                  <a:srgbClr val="FF0000"/>
                </a:solidFill>
              </a:rPr>
              <a:t> </a:t>
            </a:r>
            <a:r>
              <a:rPr lang="ru-RU" sz="2000" dirty="0">
                <a:solidFill>
                  <a:srgbClr val="FF0000"/>
                </a:solidFill>
              </a:rPr>
              <a:t>15</a:t>
            </a:r>
            <a:r>
              <a:rPr lang="ru-RU" sz="2000" dirty="0" smtClean="0"/>
              <a:t>% </a:t>
            </a:r>
            <a:r>
              <a:rPr lang="ru-RU" sz="2000" dirty="0" err="1" smtClean="0"/>
              <a:t>болады</a:t>
            </a:r>
            <a:r>
              <a:rPr lang="ru-RU" sz="2000" dirty="0" smtClean="0"/>
              <a:t>, </a:t>
            </a:r>
            <a:r>
              <a:rPr lang="ru-RU" sz="2000" dirty="0" err="1" smtClean="0"/>
              <a:t>кей</a:t>
            </a:r>
            <a:r>
              <a:rPr lang="ru-RU" sz="2000" dirty="0" smtClean="0"/>
              <a:t> </a:t>
            </a:r>
            <a:r>
              <a:rPr lang="ru-RU" sz="2000" dirty="0" err="1" smtClean="0">
                <a:solidFill>
                  <a:srgbClr val="FF0000"/>
                </a:solidFill>
              </a:rPr>
              <a:t>жағдайда</a:t>
            </a:r>
            <a:r>
              <a:rPr lang="ru-RU" sz="2000" dirty="0" smtClean="0">
                <a:solidFill>
                  <a:srgbClr val="FF0000"/>
                </a:solidFill>
              </a:rPr>
              <a:t>  </a:t>
            </a:r>
            <a:r>
              <a:rPr lang="ru-RU" sz="2000" dirty="0">
                <a:solidFill>
                  <a:srgbClr val="FF0000"/>
                </a:solidFill>
              </a:rPr>
              <a:t>25</a:t>
            </a:r>
            <a:r>
              <a:rPr lang="ru-RU" sz="2000" dirty="0" smtClean="0">
                <a:solidFill>
                  <a:srgbClr val="FF0000"/>
                </a:solidFill>
              </a:rPr>
              <a:t>% </a:t>
            </a:r>
            <a:r>
              <a:rPr lang="ru-RU" sz="2000" dirty="0" err="1" smtClean="0">
                <a:solidFill>
                  <a:srgbClr val="FF0000"/>
                </a:solidFill>
              </a:rPr>
              <a:t>ға</a:t>
            </a:r>
            <a:r>
              <a:rPr lang="ru-RU" sz="2000" dirty="0" smtClean="0">
                <a:solidFill>
                  <a:srgbClr val="FF0000"/>
                </a:solidFill>
              </a:rPr>
              <a:t> </a:t>
            </a:r>
            <a:r>
              <a:rPr lang="ru-RU" sz="2000" dirty="0" err="1" smtClean="0"/>
              <a:t>жетеді</a:t>
            </a:r>
            <a:r>
              <a:rPr lang="ru-RU" sz="2000" dirty="0" smtClean="0"/>
              <a:t>.</a:t>
            </a:r>
            <a:endParaRPr lang="ru-RU" sz="2000" dirty="0"/>
          </a:p>
          <a:p>
            <a:endParaRPr lang="ru-RU" dirty="0"/>
          </a:p>
        </p:txBody>
      </p:sp>
    </p:spTree>
    <p:extLst>
      <p:ext uri="{BB962C8B-B14F-4D97-AF65-F5344CB8AC3E}">
        <p14:creationId xmlns:p14="http://schemas.microsoft.com/office/powerpoint/2010/main" val="701731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916788" y="204572"/>
            <a:ext cx="3212739" cy="369332"/>
          </a:xfrm>
          <a:prstGeom prst="rect">
            <a:avLst/>
          </a:prstGeom>
        </p:spPr>
        <p:txBody>
          <a:bodyPr wrap="none">
            <a:spAutoFit/>
          </a:bodyPr>
          <a:lstStyle/>
          <a:p>
            <a:r>
              <a:rPr lang="ru-RU" dirty="0">
                <a:solidFill>
                  <a:srgbClr val="FF0000"/>
                </a:solidFill>
              </a:rPr>
              <a:t>4. </a:t>
            </a:r>
            <a:r>
              <a:rPr lang="ru-RU" dirty="0" err="1" smtClean="0">
                <a:solidFill>
                  <a:srgbClr val="FF0000"/>
                </a:solidFill>
              </a:rPr>
              <a:t>Панельдік</a:t>
            </a:r>
            <a:r>
              <a:rPr lang="ru-RU" dirty="0" smtClean="0">
                <a:solidFill>
                  <a:srgbClr val="FF0000"/>
                </a:solidFill>
              </a:rPr>
              <a:t> </a:t>
            </a:r>
            <a:r>
              <a:rPr lang="ru-RU" dirty="0" err="1" smtClean="0">
                <a:solidFill>
                  <a:srgbClr val="FF0000"/>
                </a:solidFill>
              </a:rPr>
              <a:t>даярлау</a:t>
            </a:r>
            <a:r>
              <a:rPr lang="ru-RU" dirty="0" smtClean="0">
                <a:solidFill>
                  <a:srgbClr val="FF0000"/>
                </a:solidFill>
              </a:rPr>
              <a:t> </a:t>
            </a:r>
            <a:r>
              <a:rPr lang="ru-RU" dirty="0" err="1" smtClean="0">
                <a:solidFill>
                  <a:srgbClr val="FF0000"/>
                </a:solidFill>
              </a:rPr>
              <a:t>тәсілі</a:t>
            </a:r>
            <a:r>
              <a:rPr lang="ru-RU" dirty="0" smtClean="0">
                <a:solidFill>
                  <a:srgbClr val="FF0000"/>
                </a:solidFill>
              </a:rPr>
              <a:t> </a:t>
            </a:r>
            <a:endParaRPr lang="ru-RU" dirty="0">
              <a:solidFill>
                <a:srgbClr val="FF0000"/>
              </a:solidFill>
            </a:endParaRPr>
          </a:p>
        </p:txBody>
      </p:sp>
      <p:sp>
        <p:nvSpPr>
          <p:cNvPr id="5" name="Прямоугольник 4"/>
          <p:cNvSpPr/>
          <p:nvPr/>
        </p:nvSpPr>
        <p:spPr>
          <a:xfrm>
            <a:off x="617838" y="723037"/>
            <a:ext cx="8773297" cy="1477328"/>
          </a:xfrm>
          <a:prstGeom prst="rect">
            <a:avLst/>
          </a:prstGeom>
        </p:spPr>
        <p:txBody>
          <a:bodyPr wrap="square">
            <a:spAutoFit/>
          </a:bodyPr>
          <a:lstStyle/>
          <a:p>
            <a:r>
              <a:rPr lang="ru-RU" dirty="0" err="1" smtClean="0"/>
              <a:t>Панельдің</a:t>
            </a:r>
            <a:r>
              <a:rPr lang="ru-RU" dirty="0" smtClean="0"/>
              <a:t> </a:t>
            </a:r>
            <a:r>
              <a:rPr lang="ru-RU" dirty="0" err="1" smtClean="0"/>
              <a:t>қандай</a:t>
            </a:r>
            <a:r>
              <a:rPr lang="ru-RU" dirty="0" smtClean="0"/>
              <a:t> </a:t>
            </a:r>
            <a:r>
              <a:rPr lang="ru-RU" dirty="0" err="1" smtClean="0"/>
              <a:t>бөліктерге</a:t>
            </a:r>
            <a:r>
              <a:rPr lang="ru-RU" dirty="0" smtClean="0"/>
              <a:t> </a:t>
            </a:r>
            <a:r>
              <a:rPr lang="ru-RU" dirty="0" err="1" smtClean="0"/>
              <a:t>бөлінуіне</a:t>
            </a:r>
            <a:r>
              <a:rPr lang="ru-RU" dirty="0" smtClean="0"/>
              <a:t> </a:t>
            </a:r>
            <a:r>
              <a:rPr lang="ru-RU" dirty="0" err="1" smtClean="0"/>
              <a:t>байланысты</a:t>
            </a:r>
            <a:r>
              <a:rPr lang="ru-RU" dirty="0" smtClean="0"/>
              <a:t> </a:t>
            </a:r>
            <a:r>
              <a:rPr lang="ru-RU" dirty="0" err="1" smtClean="0"/>
              <a:t>панельдік</a:t>
            </a:r>
            <a:r>
              <a:rPr lang="ru-RU" dirty="0" smtClean="0"/>
              <a:t> </a:t>
            </a:r>
            <a:r>
              <a:rPr lang="ru-RU" dirty="0" err="1" smtClean="0"/>
              <a:t>даярлау</a:t>
            </a:r>
            <a:r>
              <a:rPr lang="ru-RU" dirty="0" smtClean="0"/>
              <a:t> </a:t>
            </a:r>
            <a:r>
              <a:rPr lang="ru-RU" dirty="0" err="1" smtClean="0"/>
              <a:t>тәсілі</a:t>
            </a:r>
            <a:r>
              <a:rPr lang="ru-RU" dirty="0" smtClean="0"/>
              <a:t> </a:t>
            </a:r>
            <a:r>
              <a:rPr lang="ru-RU" dirty="0" err="1" smtClean="0"/>
              <a:t>үш</a:t>
            </a:r>
            <a:r>
              <a:rPr lang="ru-RU" dirty="0" smtClean="0"/>
              <a:t> </a:t>
            </a:r>
            <a:r>
              <a:rPr lang="ru-RU" dirty="0" err="1" smtClean="0"/>
              <a:t>схеманы</a:t>
            </a:r>
            <a:r>
              <a:rPr lang="ru-RU" dirty="0" smtClean="0"/>
              <a:t> </a:t>
            </a:r>
            <a:r>
              <a:rPr lang="ru-RU" dirty="0" err="1" smtClean="0"/>
              <a:t>қамтиды</a:t>
            </a:r>
            <a:r>
              <a:rPr lang="ru-RU" dirty="0" smtClean="0"/>
              <a:t> : </a:t>
            </a:r>
            <a:endParaRPr lang="ru-RU" dirty="0"/>
          </a:p>
          <a:p>
            <a:r>
              <a:rPr lang="ru-RU" dirty="0"/>
              <a:t>– </a:t>
            </a:r>
            <a:r>
              <a:rPr lang="ru-RU" dirty="0" err="1" smtClean="0"/>
              <a:t>панельдік-бағандық</a:t>
            </a:r>
            <a:r>
              <a:rPr lang="ru-RU" dirty="0" smtClean="0"/>
              <a:t> </a:t>
            </a:r>
            <a:r>
              <a:rPr lang="ru-RU" dirty="0" err="1" smtClean="0"/>
              <a:t>кірме</a:t>
            </a:r>
            <a:r>
              <a:rPr lang="ru-RU" dirty="0" smtClean="0"/>
              <a:t> </a:t>
            </a:r>
            <a:r>
              <a:rPr lang="ru-RU" dirty="0" err="1" smtClean="0"/>
              <a:t>арқылы</a:t>
            </a:r>
            <a:r>
              <a:rPr lang="ru-RU" dirty="0" smtClean="0"/>
              <a:t> </a:t>
            </a:r>
            <a:r>
              <a:rPr lang="ru-RU" dirty="0" err="1" smtClean="0"/>
              <a:t>өндіру</a:t>
            </a:r>
            <a:r>
              <a:rPr lang="ru-RU" dirty="0" smtClean="0"/>
              <a:t>; </a:t>
            </a:r>
            <a:endParaRPr lang="ru-RU" dirty="0"/>
          </a:p>
          <a:p>
            <a:r>
              <a:rPr lang="ru-RU" dirty="0"/>
              <a:t>– </a:t>
            </a:r>
            <a:r>
              <a:rPr lang="ru-RU" dirty="0" err="1" smtClean="0"/>
              <a:t>панельдік-бағандық</a:t>
            </a:r>
            <a:r>
              <a:rPr lang="ru-RU" dirty="0" smtClean="0"/>
              <a:t> </a:t>
            </a:r>
            <a:r>
              <a:rPr lang="ru-RU" dirty="0" err="1" smtClean="0"/>
              <a:t>лавамен</a:t>
            </a:r>
            <a:r>
              <a:rPr lang="ru-RU" dirty="0" smtClean="0"/>
              <a:t> </a:t>
            </a:r>
            <a:r>
              <a:rPr lang="ru-RU" dirty="0" err="1" smtClean="0"/>
              <a:t>өндіру</a:t>
            </a:r>
            <a:r>
              <a:rPr lang="ru-RU" dirty="0" smtClean="0"/>
              <a:t>; </a:t>
            </a:r>
            <a:endParaRPr lang="ru-RU" dirty="0"/>
          </a:p>
          <a:p>
            <a:r>
              <a:rPr lang="ru-RU" dirty="0"/>
              <a:t>– </a:t>
            </a:r>
            <a:r>
              <a:rPr lang="ru-RU" dirty="0" err="1" smtClean="0"/>
              <a:t>панельдік-камералық</a:t>
            </a:r>
            <a:r>
              <a:rPr lang="ru-RU" dirty="0" smtClean="0"/>
              <a:t> </a:t>
            </a:r>
            <a:r>
              <a:rPr lang="ru-RU" dirty="0" err="1" smtClean="0"/>
              <a:t>камераны</a:t>
            </a:r>
            <a:r>
              <a:rPr lang="ru-RU" dirty="0" smtClean="0"/>
              <a:t> бас </a:t>
            </a:r>
            <a:r>
              <a:rPr lang="ru-RU" dirty="0" err="1" smtClean="0"/>
              <a:t>штректер</a:t>
            </a:r>
            <a:r>
              <a:rPr lang="ru-RU" dirty="0" smtClean="0"/>
              <a:t> </a:t>
            </a:r>
            <a:r>
              <a:rPr lang="ru-RU" dirty="0" err="1" smtClean="0"/>
              <a:t>арасына</a:t>
            </a:r>
            <a:r>
              <a:rPr lang="ru-RU" dirty="0" smtClean="0"/>
              <a:t> </a:t>
            </a:r>
            <a:r>
              <a:rPr lang="ru-RU" dirty="0" err="1" smtClean="0"/>
              <a:t>орналастыру</a:t>
            </a:r>
            <a:r>
              <a:rPr lang="ru-RU" dirty="0" smtClean="0"/>
              <a:t>.</a:t>
            </a:r>
            <a:endParaRPr lang="ru-RU" dirty="0"/>
          </a:p>
        </p:txBody>
      </p:sp>
      <p:pic>
        <p:nvPicPr>
          <p:cNvPr id="6" name="Рисунок 5"/>
          <p:cNvPicPr>
            <a:picLocks noChangeAspect="1"/>
          </p:cNvPicPr>
          <p:nvPr/>
        </p:nvPicPr>
        <p:blipFill>
          <a:blip r:embed="rId2"/>
          <a:stretch>
            <a:fillRect/>
          </a:stretch>
        </p:blipFill>
        <p:spPr>
          <a:xfrm>
            <a:off x="778476" y="2719349"/>
            <a:ext cx="6149554" cy="4334778"/>
          </a:xfrm>
          <a:prstGeom prst="rect">
            <a:avLst/>
          </a:prstGeom>
        </p:spPr>
      </p:pic>
      <p:sp>
        <p:nvSpPr>
          <p:cNvPr id="7" name="Прямоугольник 6"/>
          <p:cNvSpPr/>
          <p:nvPr/>
        </p:nvSpPr>
        <p:spPr>
          <a:xfrm>
            <a:off x="6928030" y="2349498"/>
            <a:ext cx="4736748" cy="3970318"/>
          </a:xfrm>
          <a:prstGeom prst="rect">
            <a:avLst/>
          </a:prstGeom>
        </p:spPr>
        <p:txBody>
          <a:bodyPr wrap="square">
            <a:spAutoFit/>
          </a:bodyPr>
          <a:lstStyle/>
          <a:p>
            <a:r>
              <a:rPr lang="ru-RU" smtClean="0">
                <a:solidFill>
                  <a:srgbClr val="FF0000"/>
                </a:solidFill>
              </a:rPr>
              <a:t>Панельдік-столбовая </a:t>
            </a:r>
            <a:r>
              <a:rPr lang="ru-RU" dirty="0">
                <a:solidFill>
                  <a:srgbClr val="FF0000"/>
                </a:solidFill>
              </a:rPr>
              <a:t>схема подготовки с отработкой </a:t>
            </a:r>
            <a:r>
              <a:rPr lang="ru-RU" dirty="0" err="1">
                <a:solidFill>
                  <a:srgbClr val="FF0000"/>
                </a:solidFill>
              </a:rPr>
              <a:t>заходками</a:t>
            </a:r>
            <a:r>
              <a:rPr lang="ru-RU" dirty="0">
                <a:solidFill>
                  <a:srgbClr val="FF0000"/>
                </a:solidFill>
              </a:rPr>
              <a:t>: </a:t>
            </a:r>
            <a:endParaRPr lang="ru-RU" dirty="0" smtClean="0">
              <a:solidFill>
                <a:srgbClr val="FF0000"/>
              </a:solidFill>
            </a:endParaRPr>
          </a:p>
          <a:p>
            <a:r>
              <a:rPr lang="ru-RU" dirty="0" smtClean="0"/>
              <a:t>1 </a:t>
            </a:r>
            <a:r>
              <a:rPr lang="ru-RU" dirty="0"/>
              <a:t>– главный откаточный штрек; </a:t>
            </a:r>
            <a:endParaRPr lang="ru-RU" dirty="0" smtClean="0"/>
          </a:p>
          <a:p>
            <a:r>
              <a:rPr lang="ru-RU" dirty="0" smtClean="0"/>
              <a:t>2 </a:t>
            </a:r>
            <a:r>
              <a:rPr lang="ru-RU" dirty="0"/>
              <a:t>– главный вентиляционный штрек; </a:t>
            </a:r>
            <a:endParaRPr lang="ru-RU" dirty="0" smtClean="0"/>
          </a:p>
          <a:p>
            <a:r>
              <a:rPr lang="ru-RU" dirty="0" smtClean="0"/>
              <a:t>3 </a:t>
            </a:r>
            <a:r>
              <a:rPr lang="ru-RU" dirty="0"/>
              <a:t>– панельный транспортный штрек; </a:t>
            </a:r>
            <a:endParaRPr lang="ru-RU" dirty="0" smtClean="0"/>
          </a:p>
          <a:p>
            <a:r>
              <a:rPr lang="ru-RU" dirty="0" smtClean="0"/>
              <a:t>4 </a:t>
            </a:r>
            <a:r>
              <a:rPr lang="ru-RU" dirty="0"/>
              <a:t>– панельный вентиляционный штрек; </a:t>
            </a:r>
            <a:endParaRPr lang="ru-RU" dirty="0" smtClean="0"/>
          </a:p>
          <a:p>
            <a:r>
              <a:rPr lang="ru-RU" dirty="0" smtClean="0"/>
              <a:t>5 </a:t>
            </a:r>
            <a:r>
              <a:rPr lang="ru-RU" dirty="0"/>
              <a:t>– выемочный штрек; </a:t>
            </a:r>
            <a:endParaRPr lang="ru-RU" dirty="0" smtClean="0"/>
          </a:p>
          <a:p>
            <a:r>
              <a:rPr lang="ru-RU" dirty="0" smtClean="0"/>
              <a:t>6 </a:t>
            </a:r>
            <a:r>
              <a:rPr lang="ru-RU" dirty="0"/>
              <a:t>– очистная </a:t>
            </a:r>
            <a:r>
              <a:rPr lang="ru-RU" dirty="0" err="1"/>
              <a:t>заходка</a:t>
            </a:r>
            <a:r>
              <a:rPr lang="ru-RU" dirty="0"/>
              <a:t> </a:t>
            </a:r>
          </a:p>
          <a:p>
            <a:endParaRPr lang="ru-RU" dirty="0"/>
          </a:p>
          <a:p>
            <a:r>
              <a:rPr lang="ru-RU" dirty="0">
                <a:solidFill>
                  <a:srgbClr val="FF0000"/>
                </a:solidFill>
              </a:rPr>
              <a:t>Условия применения: </a:t>
            </a:r>
            <a:endParaRPr lang="ru-RU" dirty="0" smtClean="0">
              <a:solidFill>
                <a:srgbClr val="FF0000"/>
              </a:solidFill>
            </a:endParaRPr>
          </a:p>
          <a:p>
            <a:r>
              <a:rPr lang="ru-RU" dirty="0" smtClean="0"/>
              <a:t>угол </a:t>
            </a:r>
            <a:r>
              <a:rPr lang="ru-RU" dirty="0"/>
              <a:t>падения ≤ 15º, мощность ≤ 3 м, столбовая система разработки с обрушением кровли и отработкой </a:t>
            </a:r>
            <a:r>
              <a:rPr lang="ru-RU" dirty="0" err="1"/>
              <a:t>заходками</a:t>
            </a:r>
            <a:r>
              <a:rPr lang="ru-RU" dirty="0"/>
              <a:t>. </a:t>
            </a:r>
          </a:p>
        </p:txBody>
      </p:sp>
    </p:spTree>
    <p:extLst>
      <p:ext uri="{BB962C8B-B14F-4D97-AF65-F5344CB8AC3E}">
        <p14:creationId xmlns:p14="http://schemas.microsoft.com/office/powerpoint/2010/main" val="1360799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80768" y="1287866"/>
            <a:ext cx="6561437" cy="4701779"/>
          </a:xfrm>
          <a:prstGeom prst="rect">
            <a:avLst/>
          </a:prstGeom>
        </p:spPr>
      </p:pic>
      <p:sp>
        <p:nvSpPr>
          <p:cNvPr id="5" name="Прямоугольник 4"/>
          <p:cNvSpPr/>
          <p:nvPr/>
        </p:nvSpPr>
        <p:spPr>
          <a:xfrm>
            <a:off x="7302842" y="996795"/>
            <a:ext cx="4003589" cy="5632311"/>
          </a:xfrm>
          <a:prstGeom prst="rect">
            <a:avLst/>
          </a:prstGeom>
        </p:spPr>
        <p:txBody>
          <a:bodyPr wrap="square">
            <a:spAutoFit/>
          </a:bodyPr>
          <a:lstStyle/>
          <a:p>
            <a:r>
              <a:rPr lang="ru-RU" sz="2000" dirty="0">
                <a:solidFill>
                  <a:srgbClr val="FF0000"/>
                </a:solidFill>
              </a:rPr>
              <a:t>Панельно-столбовая схема подготовки с отработкой лавами: </a:t>
            </a:r>
            <a:endParaRPr lang="ru-RU" sz="2000" dirty="0" smtClean="0">
              <a:solidFill>
                <a:srgbClr val="FF0000"/>
              </a:solidFill>
            </a:endParaRPr>
          </a:p>
          <a:p>
            <a:r>
              <a:rPr lang="ru-RU" sz="2000" dirty="0" smtClean="0"/>
              <a:t>1 </a:t>
            </a:r>
            <a:r>
              <a:rPr lang="ru-RU" sz="2000" dirty="0"/>
              <a:t>– главный откаточный штрек; </a:t>
            </a:r>
            <a:endParaRPr lang="ru-RU" sz="2000" dirty="0" smtClean="0"/>
          </a:p>
          <a:p>
            <a:r>
              <a:rPr lang="ru-RU" sz="2000" dirty="0" smtClean="0"/>
              <a:t>2 </a:t>
            </a:r>
            <a:r>
              <a:rPr lang="ru-RU" sz="2000" dirty="0"/>
              <a:t>– главный вентиляционный штрек; </a:t>
            </a:r>
            <a:endParaRPr lang="ru-RU" sz="2000" dirty="0" smtClean="0"/>
          </a:p>
          <a:p>
            <a:r>
              <a:rPr lang="ru-RU" sz="2000" dirty="0" smtClean="0"/>
              <a:t>3 </a:t>
            </a:r>
            <a:r>
              <a:rPr lang="ru-RU" sz="2000" dirty="0"/>
              <a:t>– панельный транспортный штрек; </a:t>
            </a:r>
            <a:endParaRPr lang="ru-RU" sz="2000" dirty="0" smtClean="0"/>
          </a:p>
          <a:p>
            <a:r>
              <a:rPr lang="ru-RU" sz="2000" dirty="0" smtClean="0"/>
              <a:t>4 </a:t>
            </a:r>
            <a:r>
              <a:rPr lang="ru-RU" sz="2000" dirty="0"/>
              <a:t>– панельный вентиляционный штрек; </a:t>
            </a:r>
            <a:endParaRPr lang="ru-RU" sz="2000" dirty="0" smtClean="0"/>
          </a:p>
          <a:p>
            <a:r>
              <a:rPr lang="ru-RU" sz="2000" dirty="0" smtClean="0"/>
              <a:t>5 </a:t>
            </a:r>
            <a:r>
              <a:rPr lang="ru-RU" sz="2000" dirty="0"/>
              <a:t>– выемочный штрек; </a:t>
            </a:r>
            <a:endParaRPr lang="ru-RU" sz="2000" dirty="0" smtClean="0"/>
          </a:p>
          <a:p>
            <a:r>
              <a:rPr lang="ru-RU" sz="2000" dirty="0" smtClean="0"/>
              <a:t>6 </a:t>
            </a:r>
            <a:r>
              <a:rPr lang="ru-RU" sz="2000" dirty="0"/>
              <a:t>– лава </a:t>
            </a:r>
            <a:endParaRPr lang="ru-RU" sz="2000" dirty="0" smtClean="0"/>
          </a:p>
          <a:p>
            <a:r>
              <a:rPr lang="ru-RU" sz="2000" dirty="0">
                <a:solidFill>
                  <a:srgbClr val="FF0000"/>
                </a:solidFill>
              </a:rPr>
              <a:t>Условия применения</a:t>
            </a:r>
            <a:r>
              <a:rPr lang="ru-RU" sz="2000" dirty="0"/>
              <a:t>: </a:t>
            </a:r>
            <a:endParaRPr lang="ru-RU" sz="2000" dirty="0" smtClean="0"/>
          </a:p>
          <a:p>
            <a:r>
              <a:rPr lang="ru-RU" sz="2000" dirty="0" smtClean="0"/>
              <a:t>угол </a:t>
            </a:r>
            <a:r>
              <a:rPr lang="ru-RU" sz="2000" dirty="0"/>
              <a:t>падения ≤ 15º, мощность ≤ 3 м, столбовая система разработки с обрушением кровли и отработкой </a:t>
            </a:r>
            <a:r>
              <a:rPr lang="ru-RU" sz="2000" dirty="0" err="1"/>
              <a:t>заходками</a:t>
            </a:r>
            <a:r>
              <a:rPr lang="ru-RU" sz="2000" dirty="0"/>
              <a:t>.</a:t>
            </a:r>
          </a:p>
        </p:txBody>
      </p:sp>
    </p:spTree>
    <p:extLst>
      <p:ext uri="{BB962C8B-B14F-4D97-AF65-F5344CB8AC3E}">
        <p14:creationId xmlns:p14="http://schemas.microsoft.com/office/powerpoint/2010/main" val="280920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691978" y="423900"/>
            <a:ext cx="6487298" cy="5482432"/>
          </a:xfrm>
          <a:prstGeom prst="rect">
            <a:avLst/>
          </a:prstGeom>
        </p:spPr>
      </p:pic>
      <p:sp>
        <p:nvSpPr>
          <p:cNvPr id="5" name="Прямоугольник 4"/>
          <p:cNvSpPr/>
          <p:nvPr/>
        </p:nvSpPr>
        <p:spPr>
          <a:xfrm>
            <a:off x="7401697" y="658678"/>
            <a:ext cx="4263081" cy="5632311"/>
          </a:xfrm>
          <a:prstGeom prst="rect">
            <a:avLst/>
          </a:prstGeom>
        </p:spPr>
        <p:txBody>
          <a:bodyPr wrap="square">
            <a:spAutoFit/>
          </a:bodyPr>
          <a:lstStyle/>
          <a:p>
            <a:r>
              <a:rPr lang="ru-RU" sz="2400" dirty="0" smtClean="0">
                <a:solidFill>
                  <a:srgbClr val="FF0000"/>
                </a:solidFill>
              </a:rPr>
              <a:t>Панельно-камерная </a:t>
            </a:r>
            <a:r>
              <a:rPr lang="ru-RU" sz="2400" dirty="0">
                <a:solidFill>
                  <a:srgbClr val="FF0000"/>
                </a:solidFill>
              </a:rPr>
              <a:t>схема подготовки с расположением камер между главными штреками: </a:t>
            </a:r>
            <a:endParaRPr lang="ru-RU" sz="2400" dirty="0" smtClean="0">
              <a:solidFill>
                <a:srgbClr val="FF0000"/>
              </a:solidFill>
            </a:endParaRPr>
          </a:p>
          <a:p>
            <a:r>
              <a:rPr lang="ru-RU" sz="2400" dirty="0" smtClean="0"/>
              <a:t>1 </a:t>
            </a:r>
            <a:r>
              <a:rPr lang="ru-RU" sz="2400" dirty="0"/>
              <a:t>– главный откаточный штрек; </a:t>
            </a:r>
            <a:endParaRPr lang="ru-RU" sz="2400" dirty="0" smtClean="0"/>
          </a:p>
          <a:p>
            <a:r>
              <a:rPr lang="ru-RU" sz="2400" dirty="0" smtClean="0"/>
              <a:t>2 </a:t>
            </a:r>
            <a:r>
              <a:rPr lang="ru-RU" sz="2400" dirty="0"/>
              <a:t>– главный вентиляционный штрек; </a:t>
            </a:r>
            <a:endParaRPr lang="ru-RU" sz="2400" dirty="0" smtClean="0"/>
          </a:p>
          <a:p>
            <a:r>
              <a:rPr lang="ru-RU" sz="2400" dirty="0" smtClean="0"/>
              <a:t>3 </a:t>
            </a:r>
            <a:r>
              <a:rPr lang="ru-RU" sz="2400" dirty="0"/>
              <a:t>– панельный штрек; </a:t>
            </a:r>
            <a:endParaRPr lang="ru-RU" sz="2400" dirty="0" smtClean="0"/>
          </a:p>
          <a:p>
            <a:r>
              <a:rPr lang="ru-RU" sz="2400" dirty="0" smtClean="0"/>
              <a:t>4 </a:t>
            </a:r>
            <a:r>
              <a:rPr lang="ru-RU" sz="2400" dirty="0"/>
              <a:t>– камеры </a:t>
            </a:r>
          </a:p>
          <a:p>
            <a:r>
              <a:rPr lang="ru-RU" sz="2400" dirty="0">
                <a:solidFill>
                  <a:srgbClr val="FF0000"/>
                </a:solidFill>
              </a:rPr>
              <a:t>Условия применения: </a:t>
            </a:r>
            <a:endParaRPr lang="ru-RU" sz="2400" dirty="0" smtClean="0">
              <a:solidFill>
                <a:srgbClr val="FF0000"/>
              </a:solidFill>
            </a:endParaRPr>
          </a:p>
          <a:p>
            <a:r>
              <a:rPr lang="ru-RU" sz="2400" dirty="0" smtClean="0"/>
              <a:t>угол </a:t>
            </a:r>
            <a:r>
              <a:rPr lang="ru-RU" sz="2400" dirty="0"/>
              <a:t>падения ≤ 15º, </a:t>
            </a:r>
            <a:endParaRPr lang="ru-RU" sz="2400" dirty="0" smtClean="0"/>
          </a:p>
          <a:p>
            <a:r>
              <a:rPr lang="ru-RU" sz="2400" dirty="0" smtClean="0"/>
              <a:t>мощность </a:t>
            </a:r>
            <a:r>
              <a:rPr lang="ru-RU" sz="2400" dirty="0"/>
              <a:t>≤ 30 м, </a:t>
            </a:r>
            <a:r>
              <a:rPr lang="ru-RU" sz="2400" dirty="0" err="1"/>
              <a:t>камерностолбовая</a:t>
            </a:r>
            <a:r>
              <a:rPr lang="ru-RU" sz="2400" dirty="0"/>
              <a:t> система разработки.</a:t>
            </a:r>
          </a:p>
        </p:txBody>
      </p:sp>
    </p:spTree>
    <p:extLst>
      <p:ext uri="{BB962C8B-B14F-4D97-AF65-F5344CB8AC3E}">
        <p14:creationId xmlns:p14="http://schemas.microsoft.com/office/powerpoint/2010/main" val="1441026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88540" y="546429"/>
            <a:ext cx="10083113" cy="5693866"/>
          </a:xfrm>
          <a:prstGeom prst="rect">
            <a:avLst/>
          </a:prstGeom>
        </p:spPr>
        <p:txBody>
          <a:bodyPr wrap="square">
            <a:spAutoFit/>
          </a:bodyPr>
          <a:lstStyle/>
          <a:p>
            <a:r>
              <a:rPr lang="ru-RU" sz="2800" dirty="0">
                <a:solidFill>
                  <a:srgbClr val="FF0000"/>
                </a:solidFill>
              </a:rPr>
              <a:t>5. Этажный способ подготовки</a:t>
            </a:r>
          </a:p>
          <a:p>
            <a:r>
              <a:rPr lang="ru-RU" sz="2800" dirty="0"/>
              <a:t>В зависимости от мощности рудной залежи этажный способ подготовки включает следующие схемы подготовки: </a:t>
            </a:r>
          </a:p>
          <a:p>
            <a:r>
              <a:rPr lang="ru-RU" sz="2800" dirty="0"/>
              <a:t>– рудным штреком; </a:t>
            </a:r>
          </a:p>
          <a:p>
            <a:r>
              <a:rPr lang="ru-RU" sz="2800" dirty="0"/>
              <a:t>– полевым штреком; </a:t>
            </a:r>
          </a:p>
          <a:p>
            <a:r>
              <a:rPr lang="ru-RU" sz="2800" dirty="0"/>
              <a:t>– рудным и полевым штреками с диагональными заездами; </a:t>
            </a:r>
          </a:p>
          <a:p>
            <a:r>
              <a:rPr lang="ru-RU" sz="2800" dirty="0"/>
              <a:t>– рудным и полевым штреками с кольцевыми заездами; </a:t>
            </a:r>
          </a:p>
          <a:p>
            <a:r>
              <a:rPr lang="ru-RU" sz="2800" dirty="0"/>
              <a:t>– рудным штреком и тупиковыми ортами; </a:t>
            </a:r>
          </a:p>
          <a:p>
            <a:r>
              <a:rPr lang="ru-RU" sz="2800" dirty="0"/>
              <a:t>– полевым штреком лежачего бока и тупиковыми ортами; </a:t>
            </a:r>
          </a:p>
          <a:p>
            <a:r>
              <a:rPr lang="ru-RU" sz="2800" dirty="0"/>
              <a:t>– полевым штреком висячего бока и тупиковыми ортами; </a:t>
            </a:r>
          </a:p>
          <a:p>
            <a:r>
              <a:rPr lang="ru-RU" sz="2800" dirty="0"/>
              <a:t>– полевыми штреками лежачего и висячего боков и кольцевыми ортами. </a:t>
            </a:r>
          </a:p>
        </p:txBody>
      </p:sp>
    </p:spTree>
    <p:extLst>
      <p:ext uri="{BB962C8B-B14F-4D97-AF65-F5344CB8AC3E}">
        <p14:creationId xmlns:p14="http://schemas.microsoft.com/office/powerpoint/2010/main" val="3481560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877330" y="543321"/>
            <a:ext cx="4000488" cy="3608549"/>
          </a:xfrm>
          <a:prstGeom prst="rect">
            <a:avLst/>
          </a:prstGeom>
        </p:spPr>
      </p:pic>
      <p:sp>
        <p:nvSpPr>
          <p:cNvPr id="5" name="Прямоугольник 4"/>
          <p:cNvSpPr/>
          <p:nvPr/>
        </p:nvSpPr>
        <p:spPr>
          <a:xfrm>
            <a:off x="378940" y="4699857"/>
            <a:ext cx="5268098" cy="1754326"/>
          </a:xfrm>
          <a:prstGeom prst="rect">
            <a:avLst/>
          </a:prstGeom>
        </p:spPr>
        <p:txBody>
          <a:bodyPr wrap="square">
            <a:spAutoFit/>
          </a:bodyPr>
          <a:lstStyle/>
          <a:p>
            <a:r>
              <a:rPr lang="ru-RU" dirty="0">
                <a:solidFill>
                  <a:srgbClr val="FF0000"/>
                </a:solidFill>
              </a:rPr>
              <a:t>Схема подготовки рудным штреком</a:t>
            </a:r>
            <a:r>
              <a:rPr lang="ru-RU" dirty="0"/>
              <a:t>: </a:t>
            </a:r>
            <a:endParaRPr lang="ru-RU" dirty="0" smtClean="0"/>
          </a:p>
          <a:p>
            <a:r>
              <a:rPr lang="ru-RU" dirty="0" smtClean="0"/>
              <a:t>1 </a:t>
            </a:r>
            <a:r>
              <a:rPr lang="ru-RU" dirty="0"/>
              <a:t>– квершлаг; </a:t>
            </a:r>
            <a:endParaRPr lang="ru-RU" dirty="0" smtClean="0"/>
          </a:p>
          <a:p>
            <a:r>
              <a:rPr lang="ru-RU" dirty="0" smtClean="0"/>
              <a:t>2 </a:t>
            </a:r>
            <a:r>
              <a:rPr lang="ru-RU" dirty="0"/>
              <a:t>– рудный </a:t>
            </a:r>
            <a:r>
              <a:rPr lang="ru-RU" dirty="0" smtClean="0"/>
              <a:t>штрек</a:t>
            </a:r>
          </a:p>
          <a:p>
            <a:endParaRPr lang="ru-RU" dirty="0"/>
          </a:p>
          <a:p>
            <a:r>
              <a:rPr lang="ru-RU" dirty="0">
                <a:solidFill>
                  <a:srgbClr val="FF0000"/>
                </a:solidFill>
              </a:rPr>
              <a:t>Условия применения</a:t>
            </a:r>
            <a:r>
              <a:rPr lang="ru-RU" dirty="0"/>
              <a:t>: угол падения &gt; 15º, мощность ≤ 8 м. </a:t>
            </a:r>
          </a:p>
        </p:txBody>
      </p:sp>
      <p:pic>
        <p:nvPicPr>
          <p:cNvPr id="6" name="Рисунок 5"/>
          <p:cNvPicPr>
            <a:picLocks noChangeAspect="1"/>
          </p:cNvPicPr>
          <p:nvPr/>
        </p:nvPicPr>
        <p:blipFill>
          <a:blip r:embed="rId3"/>
          <a:stretch>
            <a:fillRect/>
          </a:stretch>
        </p:blipFill>
        <p:spPr>
          <a:xfrm>
            <a:off x="5384465" y="447675"/>
            <a:ext cx="5554319" cy="4074898"/>
          </a:xfrm>
          <a:prstGeom prst="rect">
            <a:avLst/>
          </a:prstGeom>
        </p:spPr>
      </p:pic>
      <p:sp>
        <p:nvSpPr>
          <p:cNvPr id="7" name="Прямоугольник 6"/>
          <p:cNvSpPr/>
          <p:nvPr/>
        </p:nvSpPr>
        <p:spPr>
          <a:xfrm>
            <a:off x="6512010" y="4699857"/>
            <a:ext cx="4534931" cy="1477328"/>
          </a:xfrm>
          <a:prstGeom prst="rect">
            <a:avLst/>
          </a:prstGeom>
        </p:spPr>
        <p:txBody>
          <a:bodyPr wrap="square">
            <a:spAutoFit/>
          </a:bodyPr>
          <a:lstStyle/>
          <a:p>
            <a:r>
              <a:rPr lang="ru-RU" dirty="0">
                <a:solidFill>
                  <a:srgbClr val="FF0000"/>
                </a:solidFill>
              </a:rPr>
              <a:t>Схема подготовки полевым штреком</a:t>
            </a:r>
            <a:r>
              <a:rPr lang="ru-RU" dirty="0"/>
              <a:t>: </a:t>
            </a:r>
            <a:endParaRPr lang="ru-RU" dirty="0" smtClean="0"/>
          </a:p>
          <a:p>
            <a:r>
              <a:rPr lang="ru-RU" dirty="0" smtClean="0"/>
              <a:t>1 </a:t>
            </a:r>
            <a:r>
              <a:rPr lang="ru-RU" dirty="0"/>
              <a:t>– квершлаг; </a:t>
            </a:r>
            <a:endParaRPr lang="ru-RU" dirty="0" smtClean="0"/>
          </a:p>
          <a:p>
            <a:r>
              <a:rPr lang="ru-RU" dirty="0" smtClean="0"/>
              <a:t>2 </a:t>
            </a:r>
            <a:r>
              <a:rPr lang="ru-RU" dirty="0"/>
              <a:t>– полевой штрек </a:t>
            </a:r>
            <a:endParaRPr lang="ru-RU" dirty="0" smtClean="0"/>
          </a:p>
          <a:p>
            <a:r>
              <a:rPr lang="ru-RU" dirty="0">
                <a:solidFill>
                  <a:srgbClr val="FF0000"/>
                </a:solidFill>
              </a:rPr>
              <a:t>Условия применения: </a:t>
            </a:r>
            <a:endParaRPr lang="ru-RU" dirty="0" smtClean="0">
              <a:solidFill>
                <a:srgbClr val="FF0000"/>
              </a:solidFill>
            </a:endParaRPr>
          </a:p>
          <a:p>
            <a:r>
              <a:rPr lang="ru-RU" dirty="0" smtClean="0"/>
              <a:t>угол </a:t>
            </a:r>
            <a:r>
              <a:rPr lang="ru-RU" dirty="0"/>
              <a:t>падения &gt; 15º, мощность 8 – 12 м. </a:t>
            </a:r>
          </a:p>
        </p:txBody>
      </p:sp>
    </p:spTree>
    <p:extLst>
      <p:ext uri="{BB962C8B-B14F-4D97-AF65-F5344CB8AC3E}">
        <p14:creationId xmlns:p14="http://schemas.microsoft.com/office/powerpoint/2010/main" val="1786095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358346" y="357299"/>
            <a:ext cx="4815312" cy="3757108"/>
          </a:xfrm>
          <a:prstGeom prst="rect">
            <a:avLst/>
          </a:prstGeom>
        </p:spPr>
      </p:pic>
      <p:sp>
        <p:nvSpPr>
          <p:cNvPr id="5" name="Прямоугольник 4"/>
          <p:cNvSpPr/>
          <p:nvPr/>
        </p:nvSpPr>
        <p:spPr>
          <a:xfrm>
            <a:off x="358346" y="4672566"/>
            <a:ext cx="5103340" cy="2031325"/>
          </a:xfrm>
          <a:prstGeom prst="rect">
            <a:avLst/>
          </a:prstGeom>
        </p:spPr>
        <p:txBody>
          <a:bodyPr wrap="square">
            <a:spAutoFit/>
          </a:bodyPr>
          <a:lstStyle/>
          <a:p>
            <a:r>
              <a:rPr lang="ru-RU" dirty="0">
                <a:solidFill>
                  <a:srgbClr val="FF0000"/>
                </a:solidFill>
              </a:rPr>
              <a:t>Схема подготовки рудным и полевым штреком с диагональными заездами</a:t>
            </a:r>
            <a:r>
              <a:rPr lang="ru-RU" dirty="0"/>
              <a:t>: </a:t>
            </a:r>
            <a:endParaRPr lang="ru-RU" dirty="0" smtClean="0"/>
          </a:p>
          <a:p>
            <a:r>
              <a:rPr lang="ru-RU" dirty="0" smtClean="0"/>
              <a:t>1 </a:t>
            </a:r>
            <a:r>
              <a:rPr lang="ru-RU" dirty="0"/>
              <a:t>– квершлаг; 2 – полевой штрек; 3 – рудный штрек; 4 – диагональный заезд </a:t>
            </a:r>
            <a:endParaRPr lang="ru-RU" dirty="0" smtClean="0"/>
          </a:p>
          <a:p>
            <a:endParaRPr lang="ru-RU" dirty="0" smtClean="0"/>
          </a:p>
          <a:p>
            <a:r>
              <a:rPr lang="ru-RU" dirty="0" smtClean="0">
                <a:solidFill>
                  <a:srgbClr val="FF0000"/>
                </a:solidFill>
              </a:rPr>
              <a:t>Условия </a:t>
            </a:r>
            <a:r>
              <a:rPr lang="ru-RU" dirty="0">
                <a:solidFill>
                  <a:srgbClr val="FF0000"/>
                </a:solidFill>
              </a:rPr>
              <a:t>применения: </a:t>
            </a:r>
            <a:r>
              <a:rPr lang="ru-RU" dirty="0"/>
              <a:t>угол падения &gt; 15º, мощность 10 – 18 м.</a:t>
            </a:r>
          </a:p>
        </p:txBody>
      </p:sp>
      <p:pic>
        <p:nvPicPr>
          <p:cNvPr id="6" name="Рисунок 5"/>
          <p:cNvPicPr>
            <a:picLocks noChangeAspect="1"/>
          </p:cNvPicPr>
          <p:nvPr/>
        </p:nvPicPr>
        <p:blipFill>
          <a:blip r:embed="rId3"/>
          <a:stretch>
            <a:fillRect/>
          </a:stretch>
        </p:blipFill>
        <p:spPr>
          <a:xfrm>
            <a:off x="6070021" y="357299"/>
            <a:ext cx="4606217" cy="3863983"/>
          </a:xfrm>
          <a:prstGeom prst="rect">
            <a:avLst/>
          </a:prstGeom>
        </p:spPr>
      </p:pic>
      <p:sp>
        <p:nvSpPr>
          <p:cNvPr id="7" name="Прямоугольник 6"/>
          <p:cNvSpPr/>
          <p:nvPr/>
        </p:nvSpPr>
        <p:spPr>
          <a:xfrm>
            <a:off x="6610863" y="4672566"/>
            <a:ext cx="4522573" cy="1754326"/>
          </a:xfrm>
          <a:prstGeom prst="rect">
            <a:avLst/>
          </a:prstGeom>
        </p:spPr>
        <p:txBody>
          <a:bodyPr wrap="square">
            <a:spAutoFit/>
          </a:bodyPr>
          <a:lstStyle/>
          <a:p>
            <a:r>
              <a:rPr lang="ru-RU" dirty="0">
                <a:solidFill>
                  <a:srgbClr val="FF0000"/>
                </a:solidFill>
              </a:rPr>
              <a:t>Схема подготовки рудным и полевым штреком с кольцевыми заездами: </a:t>
            </a:r>
            <a:endParaRPr lang="ru-RU" dirty="0" smtClean="0">
              <a:solidFill>
                <a:srgbClr val="FF0000"/>
              </a:solidFill>
            </a:endParaRPr>
          </a:p>
          <a:p>
            <a:r>
              <a:rPr lang="ru-RU" dirty="0" smtClean="0"/>
              <a:t>1 </a:t>
            </a:r>
            <a:r>
              <a:rPr lang="ru-RU" dirty="0"/>
              <a:t>– квершлаг; 2 – полевой штрек; </a:t>
            </a:r>
            <a:endParaRPr lang="ru-RU" dirty="0" smtClean="0"/>
          </a:p>
          <a:p>
            <a:r>
              <a:rPr lang="ru-RU" dirty="0" smtClean="0"/>
              <a:t>3 </a:t>
            </a:r>
            <a:r>
              <a:rPr lang="ru-RU" dirty="0"/>
              <a:t>– рудный штрек; 4 – кольцевой </a:t>
            </a:r>
            <a:r>
              <a:rPr lang="ru-RU" dirty="0" smtClean="0"/>
              <a:t>заезд</a:t>
            </a:r>
          </a:p>
          <a:p>
            <a:r>
              <a:rPr lang="ru-RU" dirty="0"/>
              <a:t> Условия применения: угол падения &gt; 15º, мощность 10 – 18 м.</a:t>
            </a:r>
          </a:p>
        </p:txBody>
      </p:sp>
    </p:spTree>
    <p:extLst>
      <p:ext uri="{BB962C8B-B14F-4D97-AF65-F5344CB8AC3E}">
        <p14:creationId xmlns:p14="http://schemas.microsoft.com/office/powerpoint/2010/main" val="2391154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729050" y="472784"/>
            <a:ext cx="4642972" cy="4081946"/>
          </a:xfrm>
          <a:prstGeom prst="rect">
            <a:avLst/>
          </a:prstGeom>
        </p:spPr>
      </p:pic>
      <p:sp>
        <p:nvSpPr>
          <p:cNvPr id="5" name="Прямоугольник 4"/>
          <p:cNvSpPr/>
          <p:nvPr/>
        </p:nvSpPr>
        <p:spPr>
          <a:xfrm>
            <a:off x="576649" y="4867701"/>
            <a:ext cx="5243383" cy="1754326"/>
          </a:xfrm>
          <a:prstGeom prst="rect">
            <a:avLst/>
          </a:prstGeom>
        </p:spPr>
        <p:txBody>
          <a:bodyPr wrap="square">
            <a:spAutoFit/>
          </a:bodyPr>
          <a:lstStyle/>
          <a:p>
            <a:r>
              <a:rPr lang="ru-RU" dirty="0">
                <a:solidFill>
                  <a:srgbClr val="FF0000"/>
                </a:solidFill>
              </a:rPr>
              <a:t>Схема подготовки рудным штреком и тупиковыми ортами</a:t>
            </a:r>
            <a:r>
              <a:rPr lang="ru-RU" dirty="0"/>
              <a:t>: 1 – квершлаг; 2 – рудный штрек; 3 – тупиковый </a:t>
            </a:r>
            <a:r>
              <a:rPr lang="ru-RU" dirty="0" smtClean="0"/>
              <a:t>орт</a:t>
            </a:r>
          </a:p>
          <a:p>
            <a:endParaRPr lang="ru-RU" dirty="0"/>
          </a:p>
          <a:p>
            <a:r>
              <a:rPr lang="ru-RU" dirty="0">
                <a:solidFill>
                  <a:srgbClr val="FF0000"/>
                </a:solidFill>
              </a:rPr>
              <a:t>Условия применения</a:t>
            </a:r>
            <a:r>
              <a:rPr lang="ru-RU" dirty="0"/>
              <a:t>: угол падения &gt; 15º, мощность 15 – 40 м. </a:t>
            </a:r>
          </a:p>
        </p:txBody>
      </p:sp>
      <p:pic>
        <p:nvPicPr>
          <p:cNvPr id="6" name="Рисунок 5"/>
          <p:cNvPicPr>
            <a:picLocks noChangeAspect="1"/>
          </p:cNvPicPr>
          <p:nvPr/>
        </p:nvPicPr>
        <p:blipFill>
          <a:blip r:embed="rId3"/>
          <a:stretch>
            <a:fillRect/>
          </a:stretch>
        </p:blipFill>
        <p:spPr>
          <a:xfrm>
            <a:off x="5998271" y="331375"/>
            <a:ext cx="5110454" cy="4364764"/>
          </a:xfrm>
          <a:prstGeom prst="rect">
            <a:avLst/>
          </a:prstGeom>
        </p:spPr>
      </p:pic>
      <p:sp>
        <p:nvSpPr>
          <p:cNvPr id="7" name="Прямоугольник 6"/>
          <p:cNvSpPr/>
          <p:nvPr/>
        </p:nvSpPr>
        <p:spPr>
          <a:xfrm>
            <a:off x="6993924" y="5009110"/>
            <a:ext cx="4831492" cy="1754326"/>
          </a:xfrm>
          <a:prstGeom prst="rect">
            <a:avLst/>
          </a:prstGeom>
        </p:spPr>
        <p:txBody>
          <a:bodyPr wrap="square">
            <a:spAutoFit/>
          </a:bodyPr>
          <a:lstStyle/>
          <a:p>
            <a:r>
              <a:rPr lang="ru-RU" dirty="0">
                <a:solidFill>
                  <a:srgbClr val="FF0000"/>
                </a:solidFill>
              </a:rPr>
              <a:t>Схема подготовки полевым штреком лежачего бока и тупиковыми ортами</a:t>
            </a:r>
            <a:r>
              <a:rPr lang="ru-RU" dirty="0"/>
              <a:t>: </a:t>
            </a:r>
            <a:endParaRPr lang="ru-RU" dirty="0" smtClean="0"/>
          </a:p>
          <a:p>
            <a:r>
              <a:rPr lang="ru-RU" dirty="0" smtClean="0"/>
              <a:t>1 </a:t>
            </a:r>
            <a:r>
              <a:rPr lang="ru-RU" dirty="0"/>
              <a:t>– квершлаг; 2 – полевой штрек лежачего бока; 3 – тупиковый орт </a:t>
            </a:r>
            <a:endParaRPr lang="ru-RU" dirty="0" smtClean="0"/>
          </a:p>
          <a:p>
            <a:r>
              <a:rPr lang="ru-RU" dirty="0">
                <a:solidFill>
                  <a:srgbClr val="FF0000"/>
                </a:solidFill>
              </a:rPr>
              <a:t>Условия применения</a:t>
            </a:r>
            <a:r>
              <a:rPr lang="ru-RU" dirty="0"/>
              <a:t>: угол падения &gt; 15º, мощность 15 – 40 м.</a:t>
            </a:r>
          </a:p>
        </p:txBody>
      </p:sp>
    </p:spTree>
    <p:extLst>
      <p:ext uri="{BB962C8B-B14F-4D97-AF65-F5344CB8AC3E}">
        <p14:creationId xmlns:p14="http://schemas.microsoft.com/office/powerpoint/2010/main" val="865395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654908" y="389868"/>
            <a:ext cx="4920161" cy="4075050"/>
          </a:xfrm>
          <a:prstGeom prst="rect">
            <a:avLst/>
          </a:prstGeom>
        </p:spPr>
      </p:pic>
      <p:sp>
        <p:nvSpPr>
          <p:cNvPr id="5" name="Прямоугольник 4"/>
          <p:cNvSpPr/>
          <p:nvPr/>
        </p:nvSpPr>
        <p:spPr>
          <a:xfrm>
            <a:off x="545869" y="4759065"/>
            <a:ext cx="5029200" cy="1754326"/>
          </a:xfrm>
          <a:prstGeom prst="rect">
            <a:avLst/>
          </a:prstGeom>
        </p:spPr>
        <p:txBody>
          <a:bodyPr wrap="square">
            <a:spAutoFit/>
          </a:bodyPr>
          <a:lstStyle/>
          <a:p>
            <a:r>
              <a:rPr lang="ru-RU" dirty="0">
                <a:solidFill>
                  <a:srgbClr val="FF0000"/>
                </a:solidFill>
              </a:rPr>
              <a:t>Схема подготовки полевым штреком висячего бока и тупиковыми ортами: </a:t>
            </a:r>
            <a:endParaRPr lang="ru-RU" dirty="0" smtClean="0">
              <a:solidFill>
                <a:srgbClr val="FF0000"/>
              </a:solidFill>
            </a:endParaRPr>
          </a:p>
          <a:p>
            <a:r>
              <a:rPr lang="ru-RU" dirty="0" smtClean="0"/>
              <a:t>1 </a:t>
            </a:r>
            <a:r>
              <a:rPr lang="ru-RU" dirty="0"/>
              <a:t>– полевой штрек висячего бока</a:t>
            </a:r>
            <a:r>
              <a:rPr lang="ru-RU" dirty="0" smtClean="0"/>
              <a:t>;</a:t>
            </a:r>
          </a:p>
          <a:p>
            <a:r>
              <a:rPr lang="ru-RU" dirty="0" smtClean="0"/>
              <a:t>2 </a:t>
            </a:r>
            <a:r>
              <a:rPr lang="ru-RU" dirty="0"/>
              <a:t>– тупиковый орт </a:t>
            </a:r>
            <a:endParaRPr lang="ru-RU" dirty="0" smtClean="0"/>
          </a:p>
          <a:p>
            <a:r>
              <a:rPr lang="ru-RU" dirty="0">
                <a:solidFill>
                  <a:srgbClr val="FF0000"/>
                </a:solidFill>
              </a:rPr>
              <a:t>Условия применения</a:t>
            </a:r>
            <a:r>
              <a:rPr lang="ru-RU" dirty="0"/>
              <a:t>: угол падения &gt; 15º, мощность 15 – 40 м. </a:t>
            </a:r>
          </a:p>
        </p:txBody>
      </p:sp>
      <p:pic>
        <p:nvPicPr>
          <p:cNvPr id="6" name="Рисунок 5"/>
          <p:cNvPicPr>
            <a:picLocks noChangeAspect="1"/>
          </p:cNvPicPr>
          <p:nvPr/>
        </p:nvPicPr>
        <p:blipFill>
          <a:blip r:embed="rId3"/>
          <a:stretch>
            <a:fillRect/>
          </a:stretch>
        </p:blipFill>
        <p:spPr>
          <a:xfrm>
            <a:off x="6264150" y="389868"/>
            <a:ext cx="5341973" cy="3761283"/>
          </a:xfrm>
          <a:prstGeom prst="rect">
            <a:avLst/>
          </a:prstGeom>
        </p:spPr>
      </p:pic>
      <p:sp>
        <p:nvSpPr>
          <p:cNvPr id="7" name="Прямоугольник 6"/>
          <p:cNvSpPr/>
          <p:nvPr/>
        </p:nvSpPr>
        <p:spPr>
          <a:xfrm>
            <a:off x="6820929" y="4464918"/>
            <a:ext cx="5053914" cy="2031325"/>
          </a:xfrm>
          <a:prstGeom prst="rect">
            <a:avLst/>
          </a:prstGeom>
        </p:spPr>
        <p:txBody>
          <a:bodyPr wrap="square">
            <a:spAutoFit/>
          </a:bodyPr>
          <a:lstStyle/>
          <a:p>
            <a:r>
              <a:rPr lang="ru-RU" dirty="0">
                <a:solidFill>
                  <a:srgbClr val="FF0000"/>
                </a:solidFill>
              </a:rPr>
              <a:t>Схема подготовки полевыми штреками лежачего и висячего боков и кольцевыми ортами</a:t>
            </a:r>
            <a:r>
              <a:rPr lang="ru-RU" dirty="0"/>
              <a:t>: 1 – квершлаг; 2 – полевой штрек лежачего бока; 3 – полевой штрек висячего бока; 4 – кольцевой орт </a:t>
            </a:r>
            <a:endParaRPr lang="ru-RU" dirty="0" smtClean="0"/>
          </a:p>
          <a:p>
            <a:r>
              <a:rPr lang="ru-RU" dirty="0">
                <a:solidFill>
                  <a:srgbClr val="FF0000"/>
                </a:solidFill>
              </a:rPr>
              <a:t>Условия применения</a:t>
            </a:r>
            <a:r>
              <a:rPr lang="ru-RU" dirty="0"/>
              <a:t>: угол падения &gt; 15º, мощность &gt; 40 м.</a:t>
            </a:r>
          </a:p>
        </p:txBody>
      </p:sp>
    </p:spTree>
    <p:extLst>
      <p:ext uri="{BB962C8B-B14F-4D97-AF65-F5344CB8AC3E}">
        <p14:creationId xmlns:p14="http://schemas.microsoft.com/office/powerpoint/2010/main" val="3438533409"/>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900</TotalTime>
  <Words>2011</Words>
  <Application>Microsoft Office PowerPoint</Application>
  <PresentationFormat>Широкоэкранный</PresentationFormat>
  <Paragraphs>196</Paragraphs>
  <Slides>27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27</vt:i4>
      </vt:variant>
    </vt:vector>
  </HeadingPairs>
  <TitlesOfParts>
    <vt:vector size="32" baseType="lpstr">
      <vt:lpstr>Arial</vt:lpstr>
      <vt:lpstr>Times New Roman</vt:lpstr>
      <vt:lpstr>Trebuchet MS</vt:lpstr>
      <vt:lpstr>Wingdings 3</vt:lpstr>
      <vt:lpstr>Аспект</vt:lpstr>
      <vt:lpstr>Лекция  Кен сілемдерін даярлау тәсілдері.  Даярлау қазбаларының классификациясы.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LENOVO</dc:creator>
  <cp:lastModifiedBy>LENOVO</cp:lastModifiedBy>
  <cp:revision>59</cp:revision>
  <dcterms:created xsi:type="dcterms:W3CDTF">2018-09-25T11:29:07Z</dcterms:created>
  <dcterms:modified xsi:type="dcterms:W3CDTF">2019-03-28T03:27:29Z</dcterms:modified>
</cp:coreProperties>
</file>